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81" r:id="rId5"/>
    <p:sldId id="268" r:id="rId6"/>
    <p:sldId id="258" r:id="rId7"/>
    <p:sldId id="282" r:id="rId8"/>
    <p:sldId id="279" r:id="rId9"/>
    <p:sldId id="259" r:id="rId10"/>
    <p:sldId id="260" r:id="rId11"/>
    <p:sldId id="261" r:id="rId12"/>
    <p:sldId id="262" r:id="rId13"/>
    <p:sldId id="263" r:id="rId14"/>
    <p:sldId id="264" r:id="rId15"/>
    <p:sldId id="265" r:id="rId16"/>
    <p:sldId id="393" r:id="rId17"/>
    <p:sldId id="394" r:id="rId18"/>
    <p:sldId id="396" r:id="rId19"/>
    <p:sldId id="397" r:id="rId20"/>
    <p:sldId id="398" r:id="rId21"/>
    <p:sldId id="395" r:id="rId22"/>
    <p:sldId id="297" r:id="rId23"/>
    <p:sldId id="266" r:id="rId24"/>
    <p:sldId id="267" r:id="rId25"/>
    <p:sldId id="298" r:id="rId26"/>
    <p:sldId id="450" r:id="rId27"/>
    <p:sldId id="300" r:id="rId28"/>
    <p:sldId id="299" r:id="rId29"/>
    <p:sldId id="301" r:id="rId30"/>
    <p:sldId id="306" r:id="rId31"/>
    <p:sldId id="307" r:id="rId32"/>
    <p:sldId id="308" r:id="rId33"/>
    <p:sldId id="309" r:id="rId34"/>
    <p:sldId id="310" r:id="rId35"/>
    <p:sldId id="311" r:id="rId36"/>
    <p:sldId id="312" r:id="rId37"/>
    <p:sldId id="313" r:id="rId38"/>
    <p:sldId id="314" r:id="rId39"/>
    <p:sldId id="315" r:id="rId40"/>
    <p:sldId id="320" r:id="rId41"/>
    <p:sldId id="321" r:id="rId42"/>
    <p:sldId id="330" r:id="rId43"/>
    <p:sldId id="340" r:id="rId44"/>
    <p:sldId id="346" r:id="rId45"/>
    <p:sldId id="322" r:id="rId46"/>
    <p:sldId id="324" r:id="rId47"/>
    <p:sldId id="329" r:id="rId48"/>
    <p:sldId id="497" r:id="rId49"/>
    <p:sldId id="325" r:id="rId50"/>
    <p:sldId id="326" r:id="rId51"/>
    <p:sldId id="327" r:id="rId52"/>
    <p:sldId id="342" r:id="rId53"/>
    <p:sldId id="343" r:id="rId54"/>
    <p:sldId id="344" r:id="rId55"/>
    <p:sldId id="347" r:id="rId56"/>
    <p:sldId id="345" r:id="rId57"/>
    <p:sldId id="348" r:id="rId58"/>
    <p:sldId id="349" r:id="rId59"/>
    <p:sldId id="350" r:id="rId60"/>
    <p:sldId id="353" r:id="rId61"/>
    <p:sldId id="351" r:id="rId62"/>
    <p:sldId id="354" r:id="rId63"/>
    <p:sldId id="355" r:id="rId64"/>
    <p:sldId id="356" r:id="rId65"/>
    <p:sldId id="357" r:id="rId66"/>
    <p:sldId id="358" r:id="rId67"/>
    <p:sldId id="359" r:id="rId68"/>
    <p:sldId id="360" r:id="rId69"/>
    <p:sldId id="370" r:id="rId70"/>
    <p:sldId id="371" r:id="rId71"/>
    <p:sldId id="400" r:id="rId72"/>
    <p:sldId id="372" r:id="rId73"/>
    <p:sldId id="399"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50"/>
        <p:guide pos="283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768 261,'2'21,"-2"-18,-1 3,0-2,1 0,0 1,-1 8,1-8,-1-1,0 6,0 5,1-8,-2 11,0-4,1-8,-1 0,1 6,-1-2,1-5,-1 8,2-9,-1-1,0 0,4 0,1-2,-1 0,1 0,6 1,6 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 59,'-15'17,"10"-12,0-1,-6 6,8-7,0 1,10 5,-3-5,8 4,-5-4,0 0,4 2,-7-5,-1 0,0-1</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597 676,'4'18,"-1"-15,0 0,-1 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593 669,'20'-13,"-16"11,0 0,-1-1</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608 687,'17'-11,"-13"9,0 1</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600 719,'14'-11,"5"2,-7 3</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952 797,'-3'-16,"-1"14,1 2,0 0,-5 2,5 0,0 1,0-1,1 2,-1 5,3-6,2 2,1-2,8 1,-1-5,-4 0,1-1</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989 780,'-15'9,"14"-5,-2-1,0 3,8 0,-2-5,1-1,1 0,7-4,-10 1,0-2,-2 2,-2-2,-2 2,0 3,0-1,7-2,1 2,-1-1,3 0,0 2,-2 2,-1 7,-2-2,-1-3,0-1,0 2,-1-8,2-3,2 0,-2 3,6-8,-4 10,0 1,0 5,-3-2,1 0,0 0,1 3,-1-2,0-7,0-4,0 3,0 0,1 1,0 0,2 0,0 3,-3 3,0 0,1 6,-1-6,0 3</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1073 774,'14'12,"-14"-8,-1-8,1 1,3-4,3-1,-2 5,-1 5,-1 2,0 0,0 2,2-9,3-6,-4 6,3-2,-2 4,-1 7,-1-1,-1-1,0-1,1 2,2-1,3-12,-5 5,-1 0,-1-1,1 1,-1-2,0 10,0-1,2 0,1-2,1-2,5-10,-8 4,0 1,0 2,3 8,-3-1,0-1,0 1,0-1,0 0,0 0,0-7,1-3,0 4,2-5,-1 6,4 5,-5 0,2 3,-2-3,3 1,0-5,-1-4,-1-3,-2 5,0 0,0 7,0-1,0 0,1 0,3 4,0-6</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1222 728,'2'0</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1253 696,'3'18,"-2"-12,1 2,-1 1,0 1,1-1,1 5,-1-9,4-4,-2-8,-2 2,0 0,0-5,-1 5,0 2,3 2,-1 4,1 3,1 1,-1 3,3 28,-9-23,-2-2,-1 0,1-2,-8 0,-1-7,8-4,-8-8</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1272 725,'12'-13,"7"4,5-2,-8 2,-11 6,-1 1,-8 4,0-1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 69,'3'23,"-2"-14,0-2,-1 0,1 4,-1-7,0-1,0 1</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872 494,'19'-2,"4"-2,-9 1,39-11,-32 10,21-6,-22 6,-2 0,13-3,-10 4,-16 2,0 0,-10 7</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589 175,'-11'-14,"4"8,-1-2,0 1,-11-9,7 9,-1 0,-15-6,-2 4,12 5,-41-6,37 7,14 2,1-1,1 1,3 0,0 0,3 4,3 6,0 2,-2-5,4 13,-3-14,0 2,1-2,-3-11</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320 68,'24'-6,"-13"3,0 0,0-1,-1 1,7-2,-12 3,2 1,-3 4,-1-1</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616 399,'14'8,"-11"-6,17-5,-10-2,3-2,1-2,32-19,-33 19,-2 3,-3 2,6-1,-10 5,3 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80 488,'15'12,"-11"-8,4 4,-6-3,2 0,5 4,-2-8,-2-2,3-3,3-4,22-14,-13 8,0 0,-2 1,9-6,-12 10,-7 10,-7 7,-4-1</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46 670,'5'16,"-3"-8,-1-5,6 0,-2-6,19-17,-15 11,12-8,10 7,-24 12</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435 889,'16'6,"6"-5,-3-3,-9 1,24-3,-23 3,18-1,-14 2,-3-1,2 0,-1 0,1 0,1 1,-1-1,16 0,-15 0,0 1,0-1,1 1,-1-1,0 0,16 1,-15-2,-1 2,0-1,0 0,0 1,0 0,-1 0,0 0,-1 0,14 0,-5-1,-12 1,23-2,-24 2,15-1,-12 1,-8 0,4 0,-10-4</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437 801,'-1'21,"0"-15,0 3,-1 16,2-17,1-1,-1-2,1 0,-1-2,1 0</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430 805,'17'-2,"-11"1,5 0,-6 0,4 0,-9 6,-1-2,-3 17,3-13,1 1,0-1,0 0,0 9,0-10,0 5,0-8,0 2,4-5,-1 1</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653 645,'1'21,"0"-8,-1-5,2 12,1 14,-2-23,1 13,-1-12,-1-1,1 18,-1-22,0 0,0-2,0 5,0-7,0 1,1-1,0 1,-1 1,2-2,-1-8,0 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184 57,'1'19,"-1"-9,-1 0,2-2,-1 0,0-1,1-3,0 0,2 2,-1-3</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634 648,'19'1,"-12"-2,8-2,-7 1,-2-1,7-1,-11 8,-2 3,0-2,1 1,0 8,-1-4,2 12,-1-9,0 1,2 15,-1-15,0 0,-1-1,5 18,-4-22,0-1,1 2,-2-7,-1 0,2 1,-2 0,-4-7</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419 661,'2'0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420 661,'-11'5,"15"-4,-1-1,3 1,18-2,-4 0,-8 0,-1 0,1 0,0 1,29-3,5 0,-32 2,15-1,-14 2,0 0,15-1,-15 0,17 0,-14 0,15-2,-15 2,0 0,0 0,-1 0,1 0,0 1,-2-1,1 0,27 0,-29 1,12-1,-13 1,11-1,-14 0,11 0,-13 1,15-3,-6 1,-7 1,-22 7</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841 729,'4'21,"-3"-2,-1-10,2 18,-1-18,1 9,0-10,2 12,-3-12,0-5,0-6</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855 733,'32'-4,"-25"3,-1 0,5 0,-10 8,-1 6,0-3,2 45,1-28,-1-15,0-3,1 4,-2-10,2-3,1-3</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1044 774,'0'19,"0"-3,2 2,0-4,-1-8,3 9,-3-12,0 3,0-3,0-6,-4-7</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1045 773,'22'-1,"-16"0,-2 0,1 0,9 0,-9 1,-1 3,2 15,-4-1,-1-8,-2 14,1-16,0 3,-1-5,1-1,1 0,-1-1,0 0,3-1,-1-5,-1-2</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1158 638,'3'21,"-1"-2,-2-8,1 3,-1-1,0 2,1 24,-1-28,0-1,0-1,0 0,0-1,0 5,0-5,1-5,0 2,0-8</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1149 620,'21'3,"12"-5,-23 0,9-3,-16 5,0-1,-3 7,-1-3,0 0,0 1,0 4,0-2,1 25,0 0,0-14,1 29,0-33,0 8,0-13,0 7,0-11,-1 3,0-4,0 1,-1-1,1 1,-1 1,0-2,-2-3,-4 1,4-1,0 0,0 1,0 0,-1-1,0 1,-1 0,-8 0,8-1,-11 2,5 0,5-2,0 1,-6 0,6 0,-13-1,12 1,0-1,0 0,-14 0,14 0,-7 0,-16 1,23 0,-1-2,0 1,1 0,-7-1,7 1,-7 0,7-1,0 1,-8 0,8-1,0 1,-1 0,-21 1,23-1,-2 0,1 0,-16 1,14-1,-6 1,8-2,-17 2,17-1,-11 1,10-1,-18-1,9 1,9 0,0 0,-16 0,7 1,9-1,-7 1,-2-1,-4 1,12-1,-14 1,15 0,1-1,-1 1,-17 0,17 0,-8 0,7 0,-1-1,-8 3,0-1,10-1,-16 2,21-3,0 0,2-6</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660 920,'19'-10,"-2"2,-11 6,1 0,-6 5,0 1,0 9,-1 6,-1-9,0-1,0 1,0-2,-5 4,2-8,0-1,-9-3,6-5,3 1,3-2,1 0,2 1,3 0,13-1,-8 6</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205 65,'20'1,"1"-4,-10 1,-1 1,-1-1,9 0,-20 5,-3 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1167 925,'0'32,"0"-24,0-1,2 4,-4-15</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1144 924,'18'-6,"-3"7,-7 1,-1 2,7 10,-11-4,-4-4,-9 10,5-11,-13 6,9-7,0 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339 806,'17'1,"-10"-1,-3 0,-1 0,1 0,2 0,-2 0,5-1,-3 0,8-1,-4 1,-5 0,9-1,-8 2,4-1,12 0,-16 0,-1 1,0-1,1 1,7-2,-8 2,1 0,5-2,-6 1,0 1,0-1,2 1,1 0,-2-1,13 1,-15-1,2 1,-1 0,-2 0,0-1,5 0,0 1,-5 0,2 0,-2-1,1 1,-1 0,0-1,0 1,3-1</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732 769,'21'3,"-15"-3,20 2,-13-1,-6-1,0 0,6 1,-8-1,5 1,4 0,-11-1</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924 769,'17'0,"-6"-1,-6 1,2 0,7-2,-6 1,17-1,-16 1,8 0,17 0,-26 1,11 0,-11-1,17-1,-8 1,-1 0,-2-1,-6 1,-2 0,0 1,8-1,-11 0,0 1,-9-3</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366 456,'9'16,"12"-16,1-7,-8 3,36-10,-31 8,-3 0,-2 1,1 1,-2 0,-1 2,-1-1,5 0,-11 2,3 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899 262,'6'-18,"-3"11,0 0,-1 0,1-8,-2 8,0 0,-2-5,0 8,-1 1,1 0,-11 2,6 4,-6 7,8-3,-7 24,11-23,1 0,1 0,1-2,7 5,-2-6,7 3,-6-4,-2-1,0-1,-2 1,1 9,-7-7,-3 0,-3 0,-9 6,8-8,-1 0,1-2,-11-3,13-4,4 2,1-7,2 6,1 1,2 0,0 4,1 1,0 2,3 2,-1 1,8 9,3-3,-13-14</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986 154,'0'19,"0"-11,-1 2,1 1,-1 24,-2-11,2-13,-3 13,3-18,0 1,15-10,-4 0,15-2,-12 3,-1 0,12-1,-14 2,5 2,-10-1,-2 0</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1112 148,'-6'23,"4"-14,-3 10,3-10,-1 0,-4 23,4-11,1-12,1-1,-1 5,2-6,3-8</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1108 127,'7'17,"-4"-11,1 1,3 9,-4-7,0 1,4 9,-4-9,1-1,4 8,-5-11,0 0,1 3,-3-5,-8-2,0-2</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243 65,'1'20,"-1"-11,0 0,1 0,-1-2,1 6</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1090 223,'23'-1,"-13"0,0 0,-1 0,7-1,-9 1,-9 4</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861 358,'25'5,"-7"-5,6-4,3-1,38-8,-33 5,65-10,-48 10,-31 7,-4 0,-4 2,-3-1,-3 0,-14 5</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1073 49,'-18'-2,"12"4,0 0,-1 0,-4 3,7-2,-3 2,10-1,2-2,0 0,9 2,-2 1,-4 1,-6 2,-9-6,2 0,-13 1,7-2,7-1,0 0,0-1,3-2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1097 50,'-9'18,"7"-11,1-1,-1 1,-2 6,4-10,-3-2</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1086 47,'17'6,"-10"6,1 1,-4-8,6 11</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1081 72,'18'-3,"-4"1,-8 1,5-4,-3-2,-3-5,-5 8,0 14,1-5,0 1,0 0,1 1,-1-1,2 6,-2-7,0-1,0-1,0 5,-4-6,1-6</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1142 35,'25'-3,"-15"7,-2 0,-5-2,-2 10,-10-3,2-4,-12 2</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776 463,'-4'17,"3"-13,-1 12,1-6,0-3,1-1,-1 7,0-7,1 6,-1 8,1-16,0 3,0 9,0-10,0-3,0 0,1 0,0 0,0 0,4-1,31 1</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467 229,'-17'-9,"7"6,-4 0,6 3,-21 3,9 4,12-2,-19 17,23-11,3-6,2-1,2 4,1-6,6 2,-5-3,2-1,6-1,1-5,-6 1,-5 4,5 1,-1 10,-4-5,5 5,-2-7,0 0,-2 0,8-2,0-5,-6 1,0 0,-2 0,8-6,-9 7,2 3,-1 1,0 0,1 0,0 0,10 0,-10-3,10-5,-6-1,-5 3,0-5,-5 4,-4 2,0 1,6 5,22 6,-9-9,-8-1,6-7,-9 4,1-7,-4 6,-1-1,-4-7,0 5,-8-4,3 7,-9-2,10 6,-10 2,14 0,1 1,-1 4,-5-13,3 5,-17 0,16 3,-5 4,8-1,2 1,0 4,3-1,0-5,14 1,-8-5</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1041 196,'-23'-19,"15"17,-1-2,-1 2,-13-1,11 3,-1 0,-11 6,12-2,2 2,2 2,0 0,3 2,-1 0,3-1,0 7,3-9,7 1,-3-8,1-2,0-1,0 0,-2 0,1 1,-3 6,-3 6,1-4,5 12,5-8,-2-8,1 0,11-4,-9-1,16-11,-19 11,-2 0,-1 1,-1 1,6 1,-2 4,-3 0,1-1,6 3,-4-4,1-1,1-1,-1 0,1-2,0-1,20-15,-26 15,-1-1,1 4,14 11,-11-10,8-1,-8-3,11-10,-13 7,0-4,-4 5,0 2,-1-1,-1 1,0 0,-4-2,11 10,-2-5,0 0,0-1,3-7,-6 3,-4-8,0 5,-21-15,14 17,0 1,0 2,-9 1,1 4,6 5,9-4,1 1,1 3,2-4,6 1,1-3,-2-8,-7 2,-1 2,-15-1,12 5,1 1,0 1,1 2,1 5</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919 223,'1'18,"0"-10,0 1,1 0,-1 0,1-1,1 13,-1-10,-2-8</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910 237,'16'-8,"-11"8,3 1,0 1,-5 1,2 6,-5-5,-2-1,0 0,-8 5,7-7,-5 0,5-1,0-1</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962 230,'6'20,"-4"-14,0-2,8-7,-8-1,2-2,-2 0,3 8,0 5,-3-3,6 0,-5-5</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1014 195,'8'19,"-3"0,-3-10,1 11,-4-17,1 0,-3-9,3 3,0-5,0 4,6-2,-3 5,0 0,1 1,0 0,-1 2,0-1,0 1,-2 1,1 3,-5-3,0-1,-1-1,-10 0,6-2,4-1</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1063 190,'3'21,"-3"-13,0-1,1 1,1 2,8-6,-5-7,-2 1,0-1,-2-1,1 1,0 0,0-1,-2 0,2 8,0 3,1-3,3 3,-2-5,3-7,-5 2,4-5,-3 4,0 1,3-5,-9 7,-9 12,11-7,-1-1,2 0,5 4,-1-6,11-6,-9 1</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1116 198,'2'0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385 264,'11'-14,"-9"11,-3-3,-2 5,-2 0,2 1,0 1,1 4,2 0,0 1,0 0,2 22,-1-18,2 18,-2-21,-1 4,-1-3</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383 269,'10'-15,"-6"11,1 1,2-1,4 6,-8 0,-2 1,1 0,-8 7,3-6,-10 5,8-7,0-1,-4-2,2-1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710 664,'-9'-15,"5"11,1 1,-3 1,-15-7,12 5,0 1,0-1,-15-5,15 8,-9-1,9 2,-17 0,19 1,-1 0,1 0,1 0,-15 5,15-4,-1 1,1 1,-1 1,-5 5,-13 15,14-11,6-7,2-1,-4 7,5-7,0 0,-1 6,1-1,2-5,0 0,0 7,2 17,2-7,1-8,11 14,-1-1,-10-21,6 5,13 9,-18-18,0 1,0-1,16 4,-16-6,13 2,-4-2,-7-1,13-3,-14 1,4-1,-5 1,0 0,6-2,-7 2,0-1,1 0,-1 0,9-8,-11 6,2 1,-1 0,-1-1,0 0,-1 0,2 0,-1-1,1-6,0 5,1-7,-3 6,0 1,0 0,-1-2,1-7,-1 7,0-18,-1 18,0-1,0 1,0 0,-1 0,-3-21,-3 10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414 244,'16'9,"-13"-5,0 0,-2-1,0 7,-1-7,2-10,-1 2,3 0,-1 1,-1-1,1 2,0-1,2 4,0 12,-4-8,-1 5,0-5,1-1,0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452 229,'2'0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453 229,'26'27,"-22"-24,3 3,-4-7,0-3,-1-1,3-2,1 4,-1 2,5-1,-6 1,6-1,-23 7,7-2,1 0,0-1,1 1,-1 6,8-3,0-6,5 0,-5-2,1 0,1-8,-5 5,-2 0,2 11,4-3,-1 0,0 0,6-2</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537 189,'5'20,"-5"-13,1 1,0 6,0-7,0 12,1-15,0 2,8-10,-5-5,-2 3,2-4,-9 14,3 1,3 1,16-3,-12-4,9-6,-11 2</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545 220,'23'-12,"-12"8,-2 1,5-1,-11 4</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51 161,'18'3,"-10"-3,3 0,2 0,1-2,16-4,13-2,-32 5,-1 2,2-3,-5 2</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998 128,'18'0,"-7"1,1 0,2-1,2 1,21-2,-2-1,-2-1,-20 2,10-1,-8 1,-23 3,0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452 161,'12'16,"-10"-13,1 0,0-2,3-2,4-5,-3 0,2 0,0-1,12-12,-16 13,-1 1,-1 3,0-1</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1153 171,'12'12,"-9"-8,1-4,0-1,17-8,-11 3,-1 0,8-5,-9 6,5-3,-8 5,0 2,0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26 345,'10'20,"-1"-8,-4-6,10 16,-12-16,-2-3,-1 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724 878,'14'9,"-5"-4,0 1,1 1,9 6,-10-6,-2-2,-1 1</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46 334,'13'17,"10"13,-19-25,-1-1,0-1,2 3</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49 393,'9'-15,"-7"12,0 0,2-4,-2 3,1 4,-1 3,5 8,1-6,-3-13,-5 3,0 0,-2-5,1 6,0-1,3 8,0 0,3 3,0 0,0 3,14 26,-12-23,-1-1,-2-1,-3-2,-7 8,2-14,-2 0,1-1,0-1,-8-5,11 1,1-16,6 0,0 8,-1 1,4-14,-5-15,-11 26,2 7,-12-11,8 10,7 6,0-1,10 14,-1-5,7 8,10 16,-19-21,-3-5,-6-8,0-4,3 3,-1-11,4 12,-1 1,2 0,2 0,3-1,-2 3,-1 2,6 2,-6-1,-1 2,-2-1,0 0,-1 0,-2 1,0 0,-2-1,-1 0,0 0,0-1,-7-1,8-3,3-2,0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135 291,'21'6,"-15"-1,-2-2,0 2,-7-5,-1-2,2-1,-3-8,3 6,2 0,-1 0,2-2,3 7,0 5,3 3,-3-3,8 7</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103 242,'2'0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208 251,'-16'-9,"14"13,0 3,1-2,3 8,-1-9,5 1,1-4,0-10,-7 5,2-11,-4 9,0-2,-1 2,-12-19,6 15,5 6,-3-3,8 10,1 1,0 1,9 7,-5-6,4 9,-4-8,-1-1,6 7,-6-8,5-11,-8 1,-1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107 238,'13'12,"-10"-10,0-1,2-3,-3-2,-2-4,-4-6,-2 14,1 2,-13 18,11-12</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8 491,'17'-11,"-5"5,-5 0,0 0,1-2,11-10,-8 6,11-13,-11 12,14-14,-13 12,22-22,-18 19,-10 10,7-10,-17 25</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60 486,'13'-14,"-7"7,1-2,3-1,1-3,1-1,0 0,14-18,-11 16,14-14,-17 17,19-21,-25 29,-3 6</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35 607,'-9'18,"6"-5,2 1,2-8,5 11,-1-15,-2-3,10-8,-9 4,-1 1,-1 0,-1 0,0-1,-4 4,1 5,5 6,0-7,8-4,-8-2,2-4,-4 4,0 0,-1-1,-4 0,-2 4,3 0,0 0,0 1,-2 0,7-4,0-1,1 0,1 1,4-6,2 6,-7 7,-1-1,5 9,-8-4,-2-13,3 1,-2-10,2 9,0-2,5 5,1 8,-3-4,3 4,-4-11,-2-2,0 3,1-5,0 6,7 6,-5 0,-1 0,3 3,1-1</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133 581,'15'9,"-14"-6,-4-7,3 1,-1-2,1 0,1-1,0-3,3 4,-1 5,3 3,-3 0,-1 1,4 4,-6-5,0 0,-1 0,-2-3,0-7,3 4,0-1,0 0,1 1,-1 0,3 0,0 0,1 1,0 2,-1 1,0 2,4 4,-5-3,-1-7,0-1,-2 1,0-5,0 5,1-2,5 9,0-1,2-3,-2-12,-5 8,0 0,1 0,-1 0,2 7,-1 0,4 5,-2-8,3-11,-5 7,1 1,-1 0,4 1,-1 5,2-2,1-4,-4 2,14-5</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770 905,'-6'19,"2"-6,-13 35,10-31</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243 481,'2'0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244 398,'3'17,"-1"-10,2 0,6 18,-3-11,-5-9,4 8</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270 448,'16'11,"-13"-11,-2-7,-1-1,3 8,1 4,-1 1,0 2,0 1,2 11,-5-10,-2 5,-1-9,-9 3,2-10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247 429,'10'-15,"-3"10,-1 0,1 1,6-4</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20 723,'18'-10,"-13"7,1-2,2 0,18-15,-16 11,2 0,0-2,15-12,14-13,-16 14,-14 11,25-18,-15 10,-11 10,15-11,-19 16,2-3,-4 3,-10 10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37 733,'16'-8,"-5"0,-4 3,-1-1,12-8,-9 6,34-27,-22 18,-10 7,20-16,7-4,-29 23,-1 0,0 0,-1 0,8-7,-9 6,6-3,-6 5,-2 1,0 0,0 2,4-3,-5 10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426 571,'-1'22,"1"-7,0-8,1 0,-1-1,1 11,-1-12,0 4,0-6,1 3</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418 566,'20'0,"-12"0,0-2,-2 0,6-1,-8 1,3 1,-4 2,-1 2,0 6,1 16,-3-18,1 0,0-1,1 10,-2-12,1 2,-1-3,0 0,-2 2,-9-2,6-1,-1-1,-8 3,7-3,-3 1,7-2,-2 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604 545,'4'19,"-3"-11,1 0,1 9,0-2,-2-8,0-2,1 4,-1-5,0-1</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614 550,'24'-2,"-16"0,0 0,-2 0,-1 1,8-2,-7 2,-3 1,0 2,-1 1,-1 2,2 16,-2-2,-2-9,0-2,0 4,0-8,0-1,-9 1,6-4,-2 0,1 0,-3 1,-15 1,15-1,-5 3,10-3,0 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401 266,'2'19,"-1"-13,0 2,-1 7,0-6,1 21,-1-17,0 1,1 1,0 1,1 17,-1-16,1 0,-2-1,1 1,-2 29,0-32,1 11,0-15,1 0,2 10,0-9</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257 720,'-2'18,"3"-2,0-7,3 8,-1-8,2 4,-3-7,-1-2,2 0,1-5,-1-1</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261 730,'17'-2,"-9"1,-1-2,0 1,11-3,-14 4,0 1,3 2,-4 1,0 6,-1-1,-1 18,0-16,-1 6,-1-9,0 3,-2-8,0-2,0-1,-2 1,0-1,-1 1,-1 0,1 0,-1 0,-5 2,7 0,-1 1</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410 729,'4'18,"-1"-5,-2-6,0 0,0-1,3 10,-3-13,-1 0,1 1,-1-1</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412 721,'16'-3,"-10"3,1-2,15-3,-15 3,4-1,-6 2,3 1,-7 3,0 0,0 0,-1 1,0 0,0 3,1 1,-1 0,1 1,0-1,0 0,0 0,0-2,0 0,-1-2,-3 4,-3-6,1-1,-6 0,-2 0,0 0,3 1,7-2,0 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618 707,'5'21,"-1"-3,-3-8,3 8,-3-10,-1-1,0 3,0-5</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609 715,'23'-5,"-15"4,9-3,-2 0,-7 2,-2 0,5 0,-7 1,-1 1,2 0,-1 2,0 13,-3-10,1 7,-2-6,2 8,-1-5,-1-4,0 8,-1-9,1 0,-1-1,0 0,-1 0,-5 2,2-3,-1 0,0 0,-1-1,-8 1,7-1,0 1,-6 0,9-1,0 0,2-1</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565 322,'14'11,"-10"-8,1 0,0 0,1 1,-1-1,1 1,-1 1,0 0,0-1,1 0,9 10,-7-7,-4-5,1 2,-12-6</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552 326,'5'19,"1"-10,-5-6,0 0,2-2</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551 329,'18'-2,"-8"4,2 0,-6 0,9-2,-12-1</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396 360,'-14'10,"26"-8,-9-1,0 1,1 1,-1 2,-2-2,-2 1,-5 5,3-7,-4 2,4-3,-3-1,1-1,2-2,2-6,2 5</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973 261,'2'26,"-2"-21,10-14,5-4,7-6,6-3,3-3,31-20,-15 12,-31 23,-6 4,-4 2,-3 2,-6 3,-3 0,-3 1,0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421 393,'14'-12,"-12"6,-2 2,-2 1,-2 1,0 1,1 2,0 1,0 0,-4 9,6-6,0 0,2 0,0 4,5-2,-3-6,1-2,6-4,0-5,-5 5,0-1,0 0,0 1,4-4,-6 8,0 3,-4-5,-2 2,-3 1,0 3,3 1,-4 15,6-15,3 4,3-2,-1-6,5-4,-4 0,-1 0,1 0,-2-1,-1 1,0 1,0 0,0-1,0 9,-1-1,-1 1,1-1,0 1,-1-2,0 0,1 0,3-6,-2 0,1-2,2 1,-1 2,-1 4,1 3,0-3,0 1,0-2,-1-3,0-2,-2 1,0-4,-2 0,-1 3,16 6,-10 0,0 0,-2 1,-1 0,-3 9,-2-4,1-3,7-10,7-8,-8 10,0-3,0 4,-5 6,0 10,3-8,1-3,11-2</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610 330,'-6'22,"4"-14,0 1,0 0,1 5,1-9,8 4,-1-6,-2-1,8 19,-15-14,-4 4,2-6,1-1,-1-1,0-4,0-1</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632 368,'17'-3,"-12"3</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546 350,'18'5</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774 401,'20'-5,"5"-2,5-3,4-2,-18 6,2 0,25-8,-22 7,-13 4,2-1,-11 1,-2 0,-1 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983 294,'17'9,"-13"-7,-1 1,-3 0,-1 1,-2 2,1 0,-10 19,9-16</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837 399,'8'21,"-7"1,0-16,-1 2,8-4,-5-5,10-9,-5 0,-5 5,2-5,-7 6,-2 5,1 0,-5 10,7-6,1-1,1 0,0 1,4 0,-2-4,5-6,-4 0,2-7,-3 6,6-9,-4 9,-2 5,1 0,-1 1,2 3,-3 1,-1-1,0 1,-5 10,3-10,-4 0,-2-5,-1-4,11 4,2 1,-2-1,2 0,-2-1,0 1,1-3,0-2,-1-2,1 3,-1 5,2 1,1 6,-5-4,-1 1,-3 5,1-5,0-1,-1 1</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994 395,'-2'18,"3"-12,3-5,-1-2,1-1,0-1,0-2,5-6,-6 6,-2 9,-1 4,1-5,3 4,5-11,-5-1,-3 2,-1 0,-1-3,-4 4,1 1,1 0,0 1,0 0,0-3,5 0,1 1,1-1,1 1,4-1,-1 1,-5 3,-2 2,-2 0,1 2,3-2,2 0,1 0,-3-2,3 3,-6 0,-2-1,-1-1,-1 0,1 0,0-1,0 0,-1-1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1079 324,'2'23,"-2"-17,0 1,0 1,1-2,1-1,0 0,1 0,0-1,0-2,1 0,0-2,1-2,0-1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1077 364,'33'-16</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1207 222,'11'14,"-8"-7,-3 1,1-1,-1-1,1-1,-1-1,1-1,4-4,25-12,-1 0,10-3,86-45,-92 42,-6 3,-9 4,-8 4,-8 3,-4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1163 703,'-13'-13,"9"10,-6-4,-5 1,8 4,-1 0,-8-1,2 3,8 0,-12 6,12-2,-4 4,0 2,3-1,4-4,1 0,0-1,1 0,0-1,-1 3,-2-3,1-5,-6-1,-10 0,11 2,-1 1,1 0,0 1,-15 6,16-4,-5 5,6-2,-2 7,5-6,-2 7,4-7,1 4,0-5,3 8,-1-11,2 4,-2-3,3 1,3 3,-5-5,0 2,2 3,-2-4,0 1,2-1,0 1,1-2,7 3,8-7,-14-2,5-7,-7 5,6-7,-7 6,-1 3,-1 6,5 5,-3-4,0 0,1 0,22 10,-12-12,-8-3,25-14,-20 4,-6 5,-1 0,4-3,-3 2,-2 4,-1 3,2 4,-2-2,1 1,14 8,-2-8,-8-1,1-2,18-5,-11-1,-8 2,-2 1,0-2,-1-1,-2 0,0-7,-3 7,-1 0,0 1,-3-5,7 12,1-1,11-6,-6-3,-5 2,-1-1,0-5,-3 5,-1 1,0 0,-1 0,-4-7,3 8,-2-1,-10-6,4 8,-4 3,10 3,0-1,1 2,1 0,0 0,0 3,3 2,3-6,2-4,0-3,-4 2,0-4,-1 4,-2 0,0-1,-2 0,0 0,-6-1,-2 2,6 2,1 1,-4 3,5-1,0 2,1-1,0 1,1 0,1-1,-1 1,1 5,1-5,0-1</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959 711,'-21'-9,"8"4,-1-1,7 2,-14-9,5 2,9 6,-1 0,-10-3,9 4,-20-7,20 8,1 0,1 0,0 1,1 0,2 0,0 1,0-1,4 6,0 2,1-2,-1 1,-1 4,0-4,1 4,0-6,0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742 616,'20'5,"-11"-5,9 0,-10-1,-1 1,0-1,6 0,-10 1,0 0,0 2,1 1</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893 773,'-18'2,"10"-3,-1 0,1 1,-22-3,10 3,10-1,0 1,-6 1,9 0,3-1,1 0,10-6</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773 742,'-14'12,"9"-8,1-1,-10 8,11-8,-1 1,3 0,4 1,1-1,9 1,-7-2,13 0,-13-2,4 0,-7 0</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891 855,'-21'1,"15"-2,-1 0,0-1,-2 0,-1 0,1 1,-1-1,-2 1,0-1,-34-3,30 3,-16-1,15 1,-2-1,-13-3,16 3,1-1,1 1,3 0,1 0,-5 0,-2 3,12 1,2 1,0-8</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517 791,'6'22,"-5"-15,3 18,-3-21,0-1,1 0</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525 805,'19'-3,"-9"2,0 0,0 0,1 0,-2 1,0 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926 733,'-11'-13,"5"9,-8-6,5 5,-19-12,18 12,-11-5,9 5,-14-6,12 6,-15-5,14 4,0 1,-31-9,14 5,18 5,-1 0,0 0,1 1,0 0,-5-1,10 2,-2-2,2 1,10 6,0 4,-1 2,1-3,-1-1,3 3,-1-3,3 3</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523 571,'18'2,"-10"-2,4 0,26-4,-26 4,10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 60,'0'24,"2"-15,-1-2,-1 19,0-21,0-2,-3-3</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892 869,'-20'2,"13"-2,-19-2,16 1,-26-1,8 1,12 0,-38-1,35 2,-2-1,1-1,0 1,-43-5,43 4,-16-3,18 3,-14-3,17 4,-21-4,28 5,-12-2,15 2,8 12,-2-6,1 1,0 0,0 0,-1-2,5 3,-5-5,0 0,-6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359 839,'21'2,"-12"-2,2 0,22-4,-29 4,-1-1</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218 647,'-6'19,"5"-7,1-7,0 4,1-1,1-2,1-2</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208 642,'16'17,"-11"-12,1 1,3 4,-6-5,1 3,-4-5</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201 681,'18'-7,"-11"4,30-20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339 588,'7'21,"-1"-9,-4-6,0-2,-2-1</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343 597,'11'-14,"-3"8,-3 4,0 1,-1 1,-1-1,0 4,-4 0,-6 6,3-4,-8 8,9-10,10-4,-2-2,2 1,-1 0,-1 1,5 1,-6 1,-1 4,-11 14,-1-8,4-6,-4 5</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542 514,'-4'22,"3"-16,1-1,0-2,2 0,26-8,-6-1,-13 4,-3 1,-1 1</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515 699,'8'18,"-5"-12,-1 0,1 0,0-1</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2-22T17:37:2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510 708,'19'-5,"-14"4,0 2,2 6,-6 2,-3-4,0 1,-3 5,3-7,-3 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75F163-6F54-44DA-9072-73AF3377320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175F163-6F54-44DA-9072-73AF3377320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175F163-6F54-44DA-9072-73AF3377320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175F163-6F54-44DA-9072-73AF3377320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175F163-6F54-44DA-9072-73AF3377320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175F163-6F54-44DA-9072-73AF3377320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175F163-6F54-44DA-9072-73AF3377320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75F163-6F54-44DA-9072-73AF3377320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75F163-6F54-44DA-9072-73AF3377320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175F163-6F54-44DA-9072-73AF3377320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175F163-6F54-44DA-9072-73AF3377320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ED20F2-7CA4-481D-A986-1DC5F181E5A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75F163-6F54-44DA-9072-73AF33773204}"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D20F2-7CA4-481D-A986-1DC5F181E5A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www.aberdeen.com/research/9311/rr-smb-cloud-backup/content.aspx"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customXml" Target="../ink/ink4.xml"/><Relationship Id="rId7" Type="http://schemas.openxmlformats.org/officeDocument/2006/relationships/image" Target="../media/image19.png"/><Relationship Id="rId6" Type="http://schemas.openxmlformats.org/officeDocument/2006/relationships/customXml" Target="../ink/ink3.xml"/><Relationship Id="rId5" Type="http://schemas.openxmlformats.org/officeDocument/2006/relationships/image" Target="../media/image18.png"/><Relationship Id="rId4" Type="http://schemas.openxmlformats.org/officeDocument/2006/relationships/customXml" Target="../ink/ink2.xml"/><Relationship Id="rId3" Type="http://schemas.openxmlformats.org/officeDocument/2006/relationships/image" Target="../media/image17.png"/><Relationship Id="rId2" Type="http://schemas.openxmlformats.org/officeDocument/2006/relationships/customXml" Target="../ink/ink1.xml"/><Relationship Id="rId18" Type="http://schemas.openxmlformats.org/officeDocument/2006/relationships/slideLayout" Target="../slideLayouts/slideLayout2.xml"/><Relationship Id="rId17" Type="http://schemas.openxmlformats.org/officeDocument/2006/relationships/image" Target="../media/image24.png"/><Relationship Id="rId16" Type="http://schemas.openxmlformats.org/officeDocument/2006/relationships/customXml" Target="../ink/ink8.xml"/><Relationship Id="rId15" Type="http://schemas.openxmlformats.org/officeDocument/2006/relationships/image" Target="../media/image23.png"/><Relationship Id="rId14" Type="http://schemas.openxmlformats.org/officeDocument/2006/relationships/customXml" Target="../ink/ink7.xml"/><Relationship Id="rId13" Type="http://schemas.openxmlformats.org/officeDocument/2006/relationships/image" Target="../media/image22.png"/><Relationship Id="rId12" Type="http://schemas.openxmlformats.org/officeDocument/2006/relationships/customXml" Target="../ink/ink6.xml"/><Relationship Id="rId11" Type="http://schemas.openxmlformats.org/officeDocument/2006/relationships/image" Target="../media/image21.png"/><Relationship Id="rId10" Type="http://schemas.openxmlformats.org/officeDocument/2006/relationships/customXml" Target="../ink/ink5.xml"/><Relationship Id="rId1"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99" Type="http://schemas.openxmlformats.org/officeDocument/2006/relationships/image" Target="../media/image76.png"/><Relationship Id="rId98" Type="http://schemas.openxmlformats.org/officeDocument/2006/relationships/customXml" Target="../ink/ink59.xml"/><Relationship Id="rId97" Type="http://schemas.openxmlformats.org/officeDocument/2006/relationships/image" Target="../media/image75.png"/><Relationship Id="rId96" Type="http://schemas.openxmlformats.org/officeDocument/2006/relationships/customXml" Target="../ink/ink58.xml"/><Relationship Id="rId95" Type="http://schemas.openxmlformats.org/officeDocument/2006/relationships/image" Target="../media/image74.png"/><Relationship Id="rId94" Type="http://schemas.openxmlformats.org/officeDocument/2006/relationships/customXml" Target="../ink/ink57.xml"/><Relationship Id="rId93" Type="http://schemas.openxmlformats.org/officeDocument/2006/relationships/image" Target="../media/image73.png"/><Relationship Id="rId92" Type="http://schemas.openxmlformats.org/officeDocument/2006/relationships/customXml" Target="../ink/ink56.xml"/><Relationship Id="rId91" Type="http://schemas.openxmlformats.org/officeDocument/2006/relationships/image" Target="../media/image72.png"/><Relationship Id="rId90" Type="http://schemas.openxmlformats.org/officeDocument/2006/relationships/customXml" Target="../ink/ink55.xml"/><Relationship Id="rId9" Type="http://schemas.openxmlformats.org/officeDocument/2006/relationships/customXml" Target="../ink/ink13.xml"/><Relationship Id="rId89" Type="http://schemas.openxmlformats.org/officeDocument/2006/relationships/image" Target="../media/image71.png"/><Relationship Id="rId88" Type="http://schemas.openxmlformats.org/officeDocument/2006/relationships/customXml" Target="../ink/ink54.xml"/><Relationship Id="rId87" Type="http://schemas.openxmlformats.org/officeDocument/2006/relationships/image" Target="../media/image70.png"/><Relationship Id="rId86" Type="http://schemas.openxmlformats.org/officeDocument/2006/relationships/customXml" Target="../ink/ink53.xml"/><Relationship Id="rId85" Type="http://schemas.openxmlformats.org/officeDocument/2006/relationships/image" Target="../media/image69.png"/><Relationship Id="rId84" Type="http://schemas.openxmlformats.org/officeDocument/2006/relationships/customXml" Target="../ink/ink52.xml"/><Relationship Id="rId83" Type="http://schemas.openxmlformats.org/officeDocument/2006/relationships/image" Target="../media/image68.png"/><Relationship Id="rId82" Type="http://schemas.openxmlformats.org/officeDocument/2006/relationships/customXml" Target="../ink/ink51.xml"/><Relationship Id="rId81" Type="http://schemas.openxmlformats.org/officeDocument/2006/relationships/customXml" Target="../ink/ink50.xml"/><Relationship Id="rId80" Type="http://schemas.openxmlformats.org/officeDocument/2006/relationships/image" Target="../media/image67.png"/><Relationship Id="rId8" Type="http://schemas.openxmlformats.org/officeDocument/2006/relationships/image" Target="../media/image32.png"/><Relationship Id="rId79" Type="http://schemas.openxmlformats.org/officeDocument/2006/relationships/customXml" Target="../ink/ink49.xml"/><Relationship Id="rId78" Type="http://schemas.openxmlformats.org/officeDocument/2006/relationships/image" Target="../media/image66.png"/><Relationship Id="rId77" Type="http://schemas.openxmlformats.org/officeDocument/2006/relationships/customXml" Target="../ink/ink48.xml"/><Relationship Id="rId76" Type="http://schemas.openxmlformats.org/officeDocument/2006/relationships/image" Target="../media/image65.png"/><Relationship Id="rId75" Type="http://schemas.openxmlformats.org/officeDocument/2006/relationships/customXml" Target="../ink/ink47.xml"/><Relationship Id="rId74" Type="http://schemas.openxmlformats.org/officeDocument/2006/relationships/image" Target="../media/image64.png"/><Relationship Id="rId73" Type="http://schemas.openxmlformats.org/officeDocument/2006/relationships/customXml" Target="../ink/ink46.xml"/><Relationship Id="rId72" Type="http://schemas.openxmlformats.org/officeDocument/2006/relationships/image" Target="../media/image63.png"/><Relationship Id="rId71" Type="http://schemas.openxmlformats.org/officeDocument/2006/relationships/customXml" Target="../ink/ink45.xml"/><Relationship Id="rId70" Type="http://schemas.openxmlformats.org/officeDocument/2006/relationships/image" Target="../media/image62.png"/><Relationship Id="rId7" Type="http://schemas.openxmlformats.org/officeDocument/2006/relationships/customXml" Target="../ink/ink12.xml"/><Relationship Id="rId69" Type="http://schemas.openxmlformats.org/officeDocument/2006/relationships/customXml" Target="../ink/ink44.xml"/><Relationship Id="rId68" Type="http://schemas.openxmlformats.org/officeDocument/2006/relationships/customXml" Target="../ink/ink43.xml"/><Relationship Id="rId67" Type="http://schemas.openxmlformats.org/officeDocument/2006/relationships/image" Target="../media/image61.png"/><Relationship Id="rId66" Type="http://schemas.openxmlformats.org/officeDocument/2006/relationships/customXml" Target="../ink/ink42.xml"/><Relationship Id="rId65" Type="http://schemas.openxmlformats.org/officeDocument/2006/relationships/image" Target="../media/image60.png"/><Relationship Id="rId64" Type="http://schemas.openxmlformats.org/officeDocument/2006/relationships/customXml" Target="../ink/ink41.xml"/><Relationship Id="rId63" Type="http://schemas.openxmlformats.org/officeDocument/2006/relationships/image" Target="../media/image59.png"/><Relationship Id="rId62" Type="http://schemas.openxmlformats.org/officeDocument/2006/relationships/customXml" Target="../ink/ink40.xml"/><Relationship Id="rId61" Type="http://schemas.openxmlformats.org/officeDocument/2006/relationships/image" Target="../media/image58.png"/><Relationship Id="rId60" Type="http://schemas.openxmlformats.org/officeDocument/2006/relationships/customXml" Target="../ink/ink39.xml"/><Relationship Id="rId6" Type="http://schemas.openxmlformats.org/officeDocument/2006/relationships/image" Target="../media/image31.png"/><Relationship Id="rId59" Type="http://schemas.openxmlformats.org/officeDocument/2006/relationships/image" Target="../media/image57.png"/><Relationship Id="rId58" Type="http://schemas.openxmlformats.org/officeDocument/2006/relationships/customXml" Target="../ink/ink38.xml"/><Relationship Id="rId57" Type="http://schemas.openxmlformats.org/officeDocument/2006/relationships/image" Target="../media/image56.png"/><Relationship Id="rId56" Type="http://schemas.openxmlformats.org/officeDocument/2006/relationships/customXml" Target="../ink/ink37.xml"/><Relationship Id="rId55" Type="http://schemas.openxmlformats.org/officeDocument/2006/relationships/image" Target="../media/image55.png"/><Relationship Id="rId54" Type="http://schemas.openxmlformats.org/officeDocument/2006/relationships/customXml" Target="../ink/ink36.xml"/><Relationship Id="rId53" Type="http://schemas.openxmlformats.org/officeDocument/2006/relationships/image" Target="../media/image54.png"/><Relationship Id="rId52" Type="http://schemas.openxmlformats.org/officeDocument/2006/relationships/customXml" Target="../ink/ink35.xml"/><Relationship Id="rId51" Type="http://schemas.openxmlformats.org/officeDocument/2006/relationships/image" Target="../media/image53.png"/><Relationship Id="rId50" Type="http://schemas.openxmlformats.org/officeDocument/2006/relationships/customXml" Target="../ink/ink34.xml"/><Relationship Id="rId5" Type="http://schemas.openxmlformats.org/officeDocument/2006/relationships/customXml" Target="../ink/ink11.xml"/><Relationship Id="rId49" Type="http://schemas.openxmlformats.org/officeDocument/2006/relationships/image" Target="../media/image52.png"/><Relationship Id="rId48" Type="http://schemas.openxmlformats.org/officeDocument/2006/relationships/customXml" Target="../ink/ink33.xml"/><Relationship Id="rId47" Type="http://schemas.openxmlformats.org/officeDocument/2006/relationships/image" Target="../media/image51.png"/><Relationship Id="rId46" Type="http://schemas.openxmlformats.org/officeDocument/2006/relationships/customXml" Target="../ink/ink32.xml"/><Relationship Id="rId45" Type="http://schemas.openxmlformats.org/officeDocument/2006/relationships/customXml" Target="../ink/ink31.xml"/><Relationship Id="rId44" Type="http://schemas.openxmlformats.org/officeDocument/2006/relationships/image" Target="../media/image50.png"/><Relationship Id="rId43" Type="http://schemas.openxmlformats.org/officeDocument/2006/relationships/customXml" Target="../ink/ink30.xml"/><Relationship Id="rId42" Type="http://schemas.openxmlformats.org/officeDocument/2006/relationships/image" Target="../media/image49.png"/><Relationship Id="rId41" Type="http://schemas.openxmlformats.org/officeDocument/2006/relationships/customXml" Target="../ink/ink29.xml"/><Relationship Id="rId40" Type="http://schemas.openxmlformats.org/officeDocument/2006/relationships/image" Target="../media/image48.png"/><Relationship Id="rId4" Type="http://schemas.openxmlformats.org/officeDocument/2006/relationships/image" Target="../media/image30.png"/><Relationship Id="rId39" Type="http://schemas.openxmlformats.org/officeDocument/2006/relationships/customXml" Target="../ink/ink28.xml"/><Relationship Id="rId38" Type="http://schemas.openxmlformats.org/officeDocument/2006/relationships/image" Target="../media/image47.png"/><Relationship Id="rId37" Type="http://schemas.openxmlformats.org/officeDocument/2006/relationships/customXml" Target="../ink/ink27.xml"/><Relationship Id="rId36" Type="http://schemas.openxmlformats.org/officeDocument/2006/relationships/image" Target="../media/image46.png"/><Relationship Id="rId35" Type="http://schemas.openxmlformats.org/officeDocument/2006/relationships/customXml" Target="../ink/ink26.xml"/><Relationship Id="rId34" Type="http://schemas.openxmlformats.org/officeDocument/2006/relationships/image" Target="../media/image45.png"/><Relationship Id="rId33" Type="http://schemas.openxmlformats.org/officeDocument/2006/relationships/customXml" Target="../ink/ink25.xml"/><Relationship Id="rId32" Type="http://schemas.openxmlformats.org/officeDocument/2006/relationships/image" Target="../media/image44.png"/><Relationship Id="rId31" Type="http://schemas.openxmlformats.org/officeDocument/2006/relationships/customXml" Target="../ink/ink24.xml"/><Relationship Id="rId30" Type="http://schemas.openxmlformats.org/officeDocument/2006/relationships/image" Target="../media/image43.png"/><Relationship Id="rId3" Type="http://schemas.openxmlformats.org/officeDocument/2006/relationships/customXml" Target="../ink/ink10.xml"/><Relationship Id="rId29" Type="http://schemas.openxmlformats.org/officeDocument/2006/relationships/customXml" Target="../ink/ink23.xml"/><Relationship Id="rId28" Type="http://schemas.openxmlformats.org/officeDocument/2006/relationships/image" Target="../media/image42.png"/><Relationship Id="rId27" Type="http://schemas.openxmlformats.org/officeDocument/2006/relationships/customXml" Target="../ink/ink22.xml"/><Relationship Id="rId26" Type="http://schemas.openxmlformats.org/officeDocument/2006/relationships/image" Target="../media/image41.png"/><Relationship Id="rId25" Type="http://schemas.openxmlformats.org/officeDocument/2006/relationships/customXml" Target="../ink/ink21.xml"/><Relationship Id="rId24" Type="http://schemas.openxmlformats.org/officeDocument/2006/relationships/image" Target="../media/image40.png"/><Relationship Id="rId23" Type="http://schemas.openxmlformats.org/officeDocument/2006/relationships/customXml" Target="../ink/ink20.xml"/><Relationship Id="rId22" Type="http://schemas.openxmlformats.org/officeDocument/2006/relationships/image" Target="../media/image39.png"/><Relationship Id="rId21" Type="http://schemas.openxmlformats.org/officeDocument/2006/relationships/customXml" Target="../ink/ink19.xml"/><Relationship Id="rId205" Type="http://schemas.openxmlformats.org/officeDocument/2006/relationships/slideLayout" Target="../slideLayouts/slideLayout2.xml"/><Relationship Id="rId204" Type="http://schemas.openxmlformats.org/officeDocument/2006/relationships/image" Target="../media/image128.png"/><Relationship Id="rId203" Type="http://schemas.openxmlformats.org/officeDocument/2006/relationships/customXml" Target="../ink/ink112.xml"/><Relationship Id="rId202" Type="http://schemas.openxmlformats.org/officeDocument/2006/relationships/image" Target="../media/image127.png"/><Relationship Id="rId201" Type="http://schemas.openxmlformats.org/officeDocument/2006/relationships/customXml" Target="../ink/ink111.xml"/><Relationship Id="rId200" Type="http://schemas.openxmlformats.org/officeDocument/2006/relationships/image" Target="../media/image126.png"/><Relationship Id="rId20" Type="http://schemas.openxmlformats.org/officeDocument/2006/relationships/image" Target="../media/image38.png"/><Relationship Id="rId2" Type="http://schemas.openxmlformats.org/officeDocument/2006/relationships/image" Target="../media/image29.png"/><Relationship Id="rId199" Type="http://schemas.openxmlformats.org/officeDocument/2006/relationships/customXml" Target="../ink/ink110.xml"/><Relationship Id="rId198" Type="http://schemas.openxmlformats.org/officeDocument/2006/relationships/image" Target="../media/image125.png"/><Relationship Id="rId197" Type="http://schemas.openxmlformats.org/officeDocument/2006/relationships/customXml" Target="../ink/ink109.xml"/><Relationship Id="rId196" Type="http://schemas.openxmlformats.org/officeDocument/2006/relationships/image" Target="../media/image124.png"/><Relationship Id="rId195" Type="http://schemas.openxmlformats.org/officeDocument/2006/relationships/customXml" Target="../ink/ink108.xml"/><Relationship Id="rId194" Type="http://schemas.openxmlformats.org/officeDocument/2006/relationships/customXml" Target="../ink/ink107.xml"/><Relationship Id="rId193" Type="http://schemas.openxmlformats.org/officeDocument/2006/relationships/image" Target="../media/image123.png"/><Relationship Id="rId192" Type="http://schemas.openxmlformats.org/officeDocument/2006/relationships/customXml" Target="../ink/ink106.xml"/><Relationship Id="rId191" Type="http://schemas.openxmlformats.org/officeDocument/2006/relationships/image" Target="../media/image122.png"/><Relationship Id="rId190" Type="http://schemas.openxmlformats.org/officeDocument/2006/relationships/customXml" Target="../ink/ink105.xml"/><Relationship Id="rId19" Type="http://schemas.openxmlformats.org/officeDocument/2006/relationships/customXml" Target="../ink/ink18.xml"/><Relationship Id="rId189" Type="http://schemas.openxmlformats.org/officeDocument/2006/relationships/image" Target="../media/image121.png"/><Relationship Id="rId188" Type="http://schemas.openxmlformats.org/officeDocument/2006/relationships/customXml" Target="../ink/ink104.xml"/><Relationship Id="rId187" Type="http://schemas.openxmlformats.org/officeDocument/2006/relationships/image" Target="../media/image120.png"/><Relationship Id="rId186" Type="http://schemas.openxmlformats.org/officeDocument/2006/relationships/customXml" Target="../ink/ink103.xml"/><Relationship Id="rId185" Type="http://schemas.openxmlformats.org/officeDocument/2006/relationships/image" Target="../media/image119.png"/><Relationship Id="rId184" Type="http://schemas.openxmlformats.org/officeDocument/2006/relationships/customXml" Target="../ink/ink102.xml"/><Relationship Id="rId183" Type="http://schemas.openxmlformats.org/officeDocument/2006/relationships/image" Target="../media/image118.png"/><Relationship Id="rId182" Type="http://schemas.openxmlformats.org/officeDocument/2006/relationships/customXml" Target="../ink/ink101.xml"/><Relationship Id="rId181" Type="http://schemas.openxmlformats.org/officeDocument/2006/relationships/image" Target="../media/image117.png"/><Relationship Id="rId180" Type="http://schemas.openxmlformats.org/officeDocument/2006/relationships/customXml" Target="../ink/ink100.xml"/><Relationship Id="rId18" Type="http://schemas.openxmlformats.org/officeDocument/2006/relationships/image" Target="../media/image37.png"/><Relationship Id="rId179" Type="http://schemas.openxmlformats.org/officeDocument/2006/relationships/image" Target="../media/image116.png"/><Relationship Id="rId178" Type="http://schemas.openxmlformats.org/officeDocument/2006/relationships/customXml" Target="../ink/ink99.xml"/><Relationship Id="rId177" Type="http://schemas.openxmlformats.org/officeDocument/2006/relationships/image" Target="../media/image115.png"/><Relationship Id="rId176" Type="http://schemas.openxmlformats.org/officeDocument/2006/relationships/customXml" Target="../ink/ink98.xml"/><Relationship Id="rId175" Type="http://schemas.openxmlformats.org/officeDocument/2006/relationships/image" Target="../media/image114.png"/><Relationship Id="rId174" Type="http://schemas.openxmlformats.org/officeDocument/2006/relationships/customXml" Target="../ink/ink97.xml"/><Relationship Id="rId173" Type="http://schemas.openxmlformats.org/officeDocument/2006/relationships/image" Target="../media/image113.png"/><Relationship Id="rId172" Type="http://schemas.openxmlformats.org/officeDocument/2006/relationships/customXml" Target="../ink/ink96.xml"/><Relationship Id="rId171" Type="http://schemas.openxmlformats.org/officeDocument/2006/relationships/image" Target="../media/image112.png"/><Relationship Id="rId170" Type="http://schemas.openxmlformats.org/officeDocument/2006/relationships/customXml" Target="../ink/ink95.xml"/><Relationship Id="rId17" Type="http://schemas.openxmlformats.org/officeDocument/2006/relationships/customXml" Target="../ink/ink17.xml"/><Relationship Id="rId169" Type="http://schemas.openxmlformats.org/officeDocument/2006/relationships/image" Target="../media/image111.png"/><Relationship Id="rId168" Type="http://schemas.openxmlformats.org/officeDocument/2006/relationships/customXml" Target="../ink/ink94.xml"/><Relationship Id="rId167" Type="http://schemas.openxmlformats.org/officeDocument/2006/relationships/image" Target="../media/image110.png"/><Relationship Id="rId166" Type="http://schemas.openxmlformats.org/officeDocument/2006/relationships/customXml" Target="../ink/ink93.xml"/><Relationship Id="rId165" Type="http://schemas.openxmlformats.org/officeDocument/2006/relationships/image" Target="../media/image109.png"/><Relationship Id="rId164" Type="http://schemas.openxmlformats.org/officeDocument/2006/relationships/customXml" Target="../ink/ink92.xml"/><Relationship Id="rId163" Type="http://schemas.openxmlformats.org/officeDocument/2006/relationships/image" Target="../media/image108.png"/><Relationship Id="rId162" Type="http://schemas.openxmlformats.org/officeDocument/2006/relationships/customXml" Target="../ink/ink91.xml"/><Relationship Id="rId161" Type="http://schemas.openxmlformats.org/officeDocument/2006/relationships/image" Target="../media/image107.png"/><Relationship Id="rId160" Type="http://schemas.openxmlformats.org/officeDocument/2006/relationships/customXml" Target="../ink/ink90.xml"/><Relationship Id="rId16" Type="http://schemas.openxmlformats.org/officeDocument/2006/relationships/image" Target="../media/image36.png"/><Relationship Id="rId159" Type="http://schemas.openxmlformats.org/officeDocument/2006/relationships/image" Target="../media/image106.png"/><Relationship Id="rId158" Type="http://schemas.openxmlformats.org/officeDocument/2006/relationships/customXml" Target="../ink/ink89.xml"/><Relationship Id="rId157" Type="http://schemas.openxmlformats.org/officeDocument/2006/relationships/image" Target="../media/image105.png"/><Relationship Id="rId156" Type="http://schemas.openxmlformats.org/officeDocument/2006/relationships/customXml" Target="../ink/ink88.xml"/><Relationship Id="rId155" Type="http://schemas.openxmlformats.org/officeDocument/2006/relationships/image" Target="../media/image104.png"/><Relationship Id="rId154" Type="http://schemas.openxmlformats.org/officeDocument/2006/relationships/customXml" Target="../ink/ink87.xml"/><Relationship Id="rId153" Type="http://schemas.openxmlformats.org/officeDocument/2006/relationships/image" Target="../media/image103.png"/><Relationship Id="rId152" Type="http://schemas.openxmlformats.org/officeDocument/2006/relationships/customXml" Target="../ink/ink86.xml"/><Relationship Id="rId151" Type="http://schemas.openxmlformats.org/officeDocument/2006/relationships/image" Target="../media/image102.png"/><Relationship Id="rId150" Type="http://schemas.openxmlformats.org/officeDocument/2006/relationships/customXml" Target="../ink/ink85.xml"/><Relationship Id="rId15" Type="http://schemas.openxmlformats.org/officeDocument/2006/relationships/customXml" Target="../ink/ink16.xml"/><Relationship Id="rId149" Type="http://schemas.openxmlformats.org/officeDocument/2006/relationships/image" Target="../media/image101.png"/><Relationship Id="rId148" Type="http://schemas.openxmlformats.org/officeDocument/2006/relationships/customXml" Target="../ink/ink84.xml"/><Relationship Id="rId147" Type="http://schemas.openxmlformats.org/officeDocument/2006/relationships/image" Target="../media/image100.png"/><Relationship Id="rId146" Type="http://schemas.openxmlformats.org/officeDocument/2006/relationships/customXml" Target="../ink/ink83.xml"/><Relationship Id="rId145" Type="http://schemas.openxmlformats.org/officeDocument/2006/relationships/image" Target="../media/image99.png"/><Relationship Id="rId144" Type="http://schemas.openxmlformats.org/officeDocument/2006/relationships/customXml" Target="../ink/ink82.xml"/><Relationship Id="rId143" Type="http://schemas.openxmlformats.org/officeDocument/2006/relationships/image" Target="../media/image98.png"/><Relationship Id="rId142" Type="http://schemas.openxmlformats.org/officeDocument/2006/relationships/customXml" Target="../ink/ink81.xml"/><Relationship Id="rId141" Type="http://schemas.openxmlformats.org/officeDocument/2006/relationships/image" Target="../media/image97.png"/><Relationship Id="rId140" Type="http://schemas.openxmlformats.org/officeDocument/2006/relationships/customXml" Target="../ink/ink80.xml"/><Relationship Id="rId14" Type="http://schemas.openxmlformats.org/officeDocument/2006/relationships/image" Target="../media/image35.png"/><Relationship Id="rId139" Type="http://schemas.openxmlformats.org/officeDocument/2006/relationships/image" Target="../media/image96.png"/><Relationship Id="rId138" Type="http://schemas.openxmlformats.org/officeDocument/2006/relationships/customXml" Target="../ink/ink79.xml"/><Relationship Id="rId137" Type="http://schemas.openxmlformats.org/officeDocument/2006/relationships/image" Target="../media/image95.png"/><Relationship Id="rId136" Type="http://schemas.openxmlformats.org/officeDocument/2006/relationships/customXml" Target="../ink/ink78.xml"/><Relationship Id="rId135" Type="http://schemas.openxmlformats.org/officeDocument/2006/relationships/image" Target="../media/image94.png"/><Relationship Id="rId134" Type="http://schemas.openxmlformats.org/officeDocument/2006/relationships/customXml" Target="../ink/ink77.xml"/><Relationship Id="rId133" Type="http://schemas.openxmlformats.org/officeDocument/2006/relationships/image" Target="../media/image93.png"/><Relationship Id="rId132" Type="http://schemas.openxmlformats.org/officeDocument/2006/relationships/customXml" Target="../ink/ink76.xml"/><Relationship Id="rId131" Type="http://schemas.openxmlformats.org/officeDocument/2006/relationships/image" Target="../media/image92.png"/><Relationship Id="rId130" Type="http://schemas.openxmlformats.org/officeDocument/2006/relationships/customXml" Target="../ink/ink75.xml"/><Relationship Id="rId13" Type="http://schemas.openxmlformats.org/officeDocument/2006/relationships/customXml" Target="../ink/ink15.xml"/><Relationship Id="rId129" Type="http://schemas.openxmlformats.org/officeDocument/2006/relationships/image" Target="../media/image91.png"/><Relationship Id="rId128" Type="http://schemas.openxmlformats.org/officeDocument/2006/relationships/customXml" Target="../ink/ink74.xml"/><Relationship Id="rId127" Type="http://schemas.openxmlformats.org/officeDocument/2006/relationships/image" Target="../media/image90.png"/><Relationship Id="rId126" Type="http://schemas.openxmlformats.org/officeDocument/2006/relationships/customXml" Target="../ink/ink73.xml"/><Relationship Id="rId125" Type="http://schemas.openxmlformats.org/officeDocument/2006/relationships/image" Target="../media/image89.png"/><Relationship Id="rId124" Type="http://schemas.openxmlformats.org/officeDocument/2006/relationships/customXml" Target="../ink/ink72.xml"/><Relationship Id="rId123" Type="http://schemas.openxmlformats.org/officeDocument/2006/relationships/image" Target="../media/image88.png"/><Relationship Id="rId122" Type="http://schemas.openxmlformats.org/officeDocument/2006/relationships/customXml" Target="../ink/ink71.xml"/><Relationship Id="rId121" Type="http://schemas.openxmlformats.org/officeDocument/2006/relationships/image" Target="../media/image87.png"/><Relationship Id="rId120" Type="http://schemas.openxmlformats.org/officeDocument/2006/relationships/customXml" Target="../ink/ink70.xml"/><Relationship Id="rId12" Type="http://schemas.openxmlformats.org/officeDocument/2006/relationships/image" Target="../media/image34.png"/><Relationship Id="rId119" Type="http://schemas.openxmlformats.org/officeDocument/2006/relationships/image" Target="../media/image86.png"/><Relationship Id="rId118" Type="http://schemas.openxmlformats.org/officeDocument/2006/relationships/customXml" Target="../ink/ink69.xml"/><Relationship Id="rId117" Type="http://schemas.openxmlformats.org/officeDocument/2006/relationships/image" Target="../media/image85.png"/><Relationship Id="rId116" Type="http://schemas.openxmlformats.org/officeDocument/2006/relationships/customXml" Target="../ink/ink68.xml"/><Relationship Id="rId115" Type="http://schemas.openxmlformats.org/officeDocument/2006/relationships/image" Target="../media/image84.png"/><Relationship Id="rId114" Type="http://schemas.openxmlformats.org/officeDocument/2006/relationships/customXml" Target="../ink/ink67.xml"/><Relationship Id="rId113" Type="http://schemas.openxmlformats.org/officeDocument/2006/relationships/image" Target="../media/image83.png"/><Relationship Id="rId112" Type="http://schemas.openxmlformats.org/officeDocument/2006/relationships/customXml" Target="../ink/ink66.xml"/><Relationship Id="rId111" Type="http://schemas.openxmlformats.org/officeDocument/2006/relationships/image" Target="../media/image82.png"/><Relationship Id="rId110" Type="http://schemas.openxmlformats.org/officeDocument/2006/relationships/customXml" Target="../ink/ink65.xml"/><Relationship Id="rId11" Type="http://schemas.openxmlformats.org/officeDocument/2006/relationships/customXml" Target="../ink/ink14.xml"/><Relationship Id="rId109" Type="http://schemas.openxmlformats.org/officeDocument/2006/relationships/image" Target="../media/image81.png"/><Relationship Id="rId108" Type="http://schemas.openxmlformats.org/officeDocument/2006/relationships/customXml" Target="../ink/ink64.xml"/><Relationship Id="rId107" Type="http://schemas.openxmlformats.org/officeDocument/2006/relationships/image" Target="../media/image80.png"/><Relationship Id="rId106" Type="http://schemas.openxmlformats.org/officeDocument/2006/relationships/customXml" Target="../ink/ink63.xml"/><Relationship Id="rId105" Type="http://schemas.openxmlformats.org/officeDocument/2006/relationships/image" Target="../media/image79.png"/><Relationship Id="rId104" Type="http://schemas.openxmlformats.org/officeDocument/2006/relationships/customXml" Target="../ink/ink62.xml"/><Relationship Id="rId103" Type="http://schemas.openxmlformats.org/officeDocument/2006/relationships/image" Target="../media/image78.png"/><Relationship Id="rId102" Type="http://schemas.openxmlformats.org/officeDocument/2006/relationships/customXml" Target="../ink/ink61.xml"/><Relationship Id="rId101" Type="http://schemas.openxmlformats.org/officeDocument/2006/relationships/image" Target="../media/image77.png"/><Relationship Id="rId100" Type="http://schemas.openxmlformats.org/officeDocument/2006/relationships/customXml" Target="../ink/ink60.xml"/><Relationship Id="rId10" Type="http://schemas.openxmlformats.org/officeDocument/2006/relationships/image" Target="../media/image33.png"/><Relationship Id="rId1" Type="http://schemas.openxmlformats.org/officeDocument/2006/relationships/customXml" Target="../ink/ink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customXml" Target="../ink/ink115.xml"/><Relationship Id="rId4" Type="http://schemas.openxmlformats.org/officeDocument/2006/relationships/image" Target="../media/image130.png"/><Relationship Id="rId3" Type="http://schemas.openxmlformats.org/officeDocument/2006/relationships/customXml" Target="../ink/ink114.xml"/><Relationship Id="rId2" Type="http://schemas.openxmlformats.org/officeDocument/2006/relationships/image" Target="../media/image129.png"/><Relationship Id="rId1" Type="http://schemas.openxmlformats.org/officeDocument/2006/relationships/customXml" Target="../ink/ink1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customXml" Target="../ink/ink120.xml"/><Relationship Id="rId8" Type="http://schemas.openxmlformats.org/officeDocument/2006/relationships/image" Target="../media/image135.png"/><Relationship Id="rId7" Type="http://schemas.openxmlformats.org/officeDocument/2006/relationships/customXml" Target="../ink/ink119.xml"/><Relationship Id="rId6" Type="http://schemas.openxmlformats.org/officeDocument/2006/relationships/image" Target="../media/image134.png"/><Relationship Id="rId53" Type="http://schemas.openxmlformats.org/officeDocument/2006/relationships/slideLayout" Target="../slideLayouts/slideLayout2.xml"/><Relationship Id="rId52" Type="http://schemas.openxmlformats.org/officeDocument/2006/relationships/image" Target="../media/image156.png"/><Relationship Id="rId51" Type="http://schemas.openxmlformats.org/officeDocument/2006/relationships/customXml" Target="../ink/ink141.xml"/><Relationship Id="rId50" Type="http://schemas.openxmlformats.org/officeDocument/2006/relationships/image" Target="../media/image155.png"/><Relationship Id="rId5" Type="http://schemas.openxmlformats.org/officeDocument/2006/relationships/customXml" Target="../ink/ink118.xml"/><Relationship Id="rId49" Type="http://schemas.openxmlformats.org/officeDocument/2006/relationships/customXml" Target="../ink/ink140.xml"/><Relationship Id="rId48" Type="http://schemas.openxmlformats.org/officeDocument/2006/relationships/image" Target="../media/image154.png"/><Relationship Id="rId47" Type="http://schemas.openxmlformats.org/officeDocument/2006/relationships/customXml" Target="../ink/ink139.xml"/><Relationship Id="rId46" Type="http://schemas.openxmlformats.org/officeDocument/2006/relationships/image" Target="../media/image153.png"/><Relationship Id="rId45" Type="http://schemas.openxmlformats.org/officeDocument/2006/relationships/customXml" Target="../ink/ink138.xml"/><Relationship Id="rId44" Type="http://schemas.openxmlformats.org/officeDocument/2006/relationships/image" Target="../media/image152.png"/><Relationship Id="rId43" Type="http://schemas.openxmlformats.org/officeDocument/2006/relationships/customXml" Target="../ink/ink137.xml"/><Relationship Id="rId42" Type="http://schemas.openxmlformats.org/officeDocument/2006/relationships/image" Target="../media/image151.png"/><Relationship Id="rId41" Type="http://schemas.openxmlformats.org/officeDocument/2006/relationships/customXml" Target="../ink/ink136.xml"/><Relationship Id="rId40" Type="http://schemas.openxmlformats.org/officeDocument/2006/relationships/image" Target="../media/image150.png"/><Relationship Id="rId4" Type="http://schemas.openxmlformats.org/officeDocument/2006/relationships/image" Target="../media/image133.png"/><Relationship Id="rId39" Type="http://schemas.openxmlformats.org/officeDocument/2006/relationships/customXml" Target="../ink/ink135.xml"/><Relationship Id="rId38" Type="http://schemas.openxmlformats.org/officeDocument/2006/relationships/image" Target="../media/image149.png"/><Relationship Id="rId37" Type="http://schemas.openxmlformats.org/officeDocument/2006/relationships/customXml" Target="../ink/ink134.xml"/><Relationship Id="rId36" Type="http://schemas.openxmlformats.org/officeDocument/2006/relationships/image" Target="../media/image148.png"/><Relationship Id="rId35" Type="http://schemas.openxmlformats.org/officeDocument/2006/relationships/customXml" Target="../ink/ink133.xml"/><Relationship Id="rId34" Type="http://schemas.openxmlformats.org/officeDocument/2006/relationships/image" Target="../media/image147.png"/><Relationship Id="rId33" Type="http://schemas.openxmlformats.org/officeDocument/2006/relationships/customXml" Target="../ink/ink132.xml"/><Relationship Id="rId32" Type="http://schemas.openxmlformats.org/officeDocument/2006/relationships/image" Target="../media/image146.png"/><Relationship Id="rId31" Type="http://schemas.openxmlformats.org/officeDocument/2006/relationships/customXml" Target="../ink/ink131.xml"/><Relationship Id="rId30" Type="http://schemas.openxmlformats.org/officeDocument/2006/relationships/image" Target="../media/image145.png"/><Relationship Id="rId3" Type="http://schemas.openxmlformats.org/officeDocument/2006/relationships/customXml" Target="../ink/ink117.xml"/><Relationship Id="rId29" Type="http://schemas.openxmlformats.org/officeDocument/2006/relationships/customXml" Target="../ink/ink130.xml"/><Relationship Id="rId28" Type="http://schemas.openxmlformats.org/officeDocument/2006/relationships/image" Target="../media/image144.png"/><Relationship Id="rId27" Type="http://schemas.openxmlformats.org/officeDocument/2006/relationships/customXml" Target="../ink/ink129.xml"/><Relationship Id="rId26" Type="http://schemas.openxmlformats.org/officeDocument/2006/relationships/image" Target="../media/image143.png"/><Relationship Id="rId25" Type="http://schemas.openxmlformats.org/officeDocument/2006/relationships/customXml" Target="../ink/ink128.xml"/><Relationship Id="rId24" Type="http://schemas.openxmlformats.org/officeDocument/2006/relationships/image" Target="../media/image142.png"/><Relationship Id="rId23" Type="http://schemas.openxmlformats.org/officeDocument/2006/relationships/customXml" Target="../ink/ink127.xml"/><Relationship Id="rId22" Type="http://schemas.openxmlformats.org/officeDocument/2006/relationships/image" Target="../media/image141.png"/><Relationship Id="rId21" Type="http://schemas.openxmlformats.org/officeDocument/2006/relationships/customXml" Target="../ink/ink126.xml"/><Relationship Id="rId20" Type="http://schemas.openxmlformats.org/officeDocument/2006/relationships/image" Target="../media/image140.png"/><Relationship Id="rId2" Type="http://schemas.openxmlformats.org/officeDocument/2006/relationships/image" Target="../media/image132.png"/><Relationship Id="rId19" Type="http://schemas.openxmlformats.org/officeDocument/2006/relationships/customXml" Target="../ink/ink125.xml"/><Relationship Id="rId18" Type="http://schemas.openxmlformats.org/officeDocument/2006/relationships/image" Target="../media/image139.png"/><Relationship Id="rId17" Type="http://schemas.openxmlformats.org/officeDocument/2006/relationships/customXml" Target="../ink/ink124.xml"/><Relationship Id="rId16" Type="http://schemas.openxmlformats.org/officeDocument/2006/relationships/image" Target="../media/image138.png"/><Relationship Id="rId15" Type="http://schemas.openxmlformats.org/officeDocument/2006/relationships/customXml" Target="../ink/ink123.xml"/><Relationship Id="rId14" Type="http://schemas.openxmlformats.org/officeDocument/2006/relationships/image" Target="../media/image137.png"/><Relationship Id="rId13" Type="http://schemas.openxmlformats.org/officeDocument/2006/relationships/customXml" Target="../ink/ink122.xml"/><Relationship Id="rId12" Type="http://schemas.openxmlformats.org/officeDocument/2006/relationships/image" Target="../media/image47.png"/><Relationship Id="rId11" Type="http://schemas.openxmlformats.org/officeDocument/2006/relationships/customXml" Target="../ink/ink121.xml"/><Relationship Id="rId10" Type="http://schemas.openxmlformats.org/officeDocument/2006/relationships/image" Target="../media/image136.png"/><Relationship Id="rId1" Type="http://schemas.openxmlformats.org/officeDocument/2006/relationships/customXml" Target="../ink/ink1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066800"/>
          </a:xfrm>
          <a:solidFill>
            <a:schemeClr val="accent2">
              <a:lumMod val="60000"/>
              <a:lumOff val="40000"/>
            </a:schemeClr>
          </a:solidFill>
        </p:spPr>
        <p:txBody>
          <a:bodyPr>
            <a:normAutofit/>
          </a:bodyPr>
          <a:lstStyle/>
          <a:p>
            <a:r>
              <a:rPr lang="en-US" sz="3600" dirty="0" smtClean="0"/>
              <a:t>Cloud Framework</a:t>
            </a:r>
            <a:endParaRPr lang="en-US" sz="3600" dirty="0"/>
          </a:p>
        </p:txBody>
      </p:sp>
      <p:sp>
        <p:nvSpPr>
          <p:cNvPr id="3" name="Subtitle 2"/>
          <p:cNvSpPr>
            <a:spLocks noGrp="1"/>
          </p:cNvSpPr>
          <p:nvPr>
            <p:ph type="subTitle" idx="1"/>
          </p:nvPr>
        </p:nvSpPr>
        <p:spPr>
          <a:xfrm>
            <a:off x="914400" y="2057400"/>
            <a:ext cx="7391400" cy="3581400"/>
          </a:xfrm>
        </p:spPr>
        <p:txBody>
          <a:bodyPr/>
          <a:lstStyle/>
          <a:p>
            <a:pPr algn="l"/>
            <a:endParaRPr lang="en-US" dirty="0"/>
          </a:p>
        </p:txBody>
      </p:sp>
      <p:pic>
        <p:nvPicPr>
          <p:cNvPr id="5" name="Picture 4" descr="CloudSystemArchitecture.JPG"/>
          <p:cNvPicPr>
            <a:picLocks noChangeAspect="1"/>
          </p:cNvPicPr>
          <p:nvPr/>
        </p:nvPicPr>
        <p:blipFill>
          <a:blip r:embed="rId1"/>
          <a:stretch>
            <a:fillRect/>
          </a:stretch>
        </p:blipFill>
        <p:spPr>
          <a:xfrm>
            <a:off x="952500" y="1752600"/>
            <a:ext cx="7239000" cy="4800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772400" cy="1219200"/>
          </a:xfrm>
          <a:solidFill>
            <a:schemeClr val="accent2">
              <a:lumMod val="60000"/>
              <a:lumOff val="40000"/>
            </a:schemeClr>
          </a:solidFill>
        </p:spPr>
        <p:txBody>
          <a:bodyPr/>
          <a:lstStyle/>
          <a:p>
            <a:r>
              <a:rPr lang="en-US" dirty="0" smtClean="0"/>
              <a:t>Need for Cloud</a:t>
            </a:r>
            <a:endParaRPr lang="en-US" dirty="0"/>
          </a:p>
        </p:txBody>
      </p:sp>
      <p:sp>
        <p:nvSpPr>
          <p:cNvPr id="3" name="Subtitle 2"/>
          <p:cNvSpPr>
            <a:spLocks noGrp="1"/>
          </p:cNvSpPr>
          <p:nvPr>
            <p:ph type="subTitle" idx="1"/>
          </p:nvPr>
        </p:nvSpPr>
        <p:spPr>
          <a:xfrm>
            <a:off x="914400" y="1752600"/>
            <a:ext cx="7391400" cy="4495800"/>
          </a:xfrm>
        </p:spPr>
        <p:txBody>
          <a:bodyPr>
            <a:normAutofit fontScale="47500" lnSpcReduction="20000"/>
          </a:bodyPr>
          <a:lstStyle/>
          <a:p>
            <a:pPr algn="l">
              <a:buFont typeface="Arial" panose="020B0604020202020204" pitchFamily="34" charset="0"/>
              <a:buChar char="•"/>
            </a:pPr>
            <a:r>
              <a:rPr lang="en-US" sz="4600" b="1" dirty="0">
                <a:solidFill>
                  <a:schemeClr val="tx1"/>
                </a:solidFill>
              </a:rPr>
              <a:t>Disaster </a:t>
            </a:r>
            <a:r>
              <a:rPr lang="en-US" sz="4600" b="1" dirty="0" smtClean="0">
                <a:solidFill>
                  <a:schemeClr val="tx1"/>
                </a:solidFill>
              </a:rPr>
              <a:t>recovery </a:t>
            </a:r>
            <a:r>
              <a:rPr lang="en-US" sz="4600" dirty="0" smtClean="0">
                <a:solidFill>
                  <a:schemeClr val="tx1"/>
                </a:solidFill>
              </a:rPr>
              <a:t>:Businesses </a:t>
            </a:r>
            <a:r>
              <a:rPr lang="en-US" sz="4600" dirty="0">
                <a:solidFill>
                  <a:schemeClr val="tx1"/>
                </a:solidFill>
              </a:rPr>
              <a:t>of all sizes should be investing in robust disaster recovery, but for smaller businesses that lack the required </a:t>
            </a:r>
            <a:r>
              <a:rPr lang="en-US" sz="4600" dirty="0" smtClean="0">
                <a:solidFill>
                  <a:schemeClr val="tx1"/>
                </a:solidFill>
              </a:rPr>
              <a:t>finance </a:t>
            </a:r>
            <a:r>
              <a:rPr lang="en-US" sz="4600" dirty="0">
                <a:solidFill>
                  <a:schemeClr val="tx1"/>
                </a:solidFill>
              </a:rPr>
              <a:t>and expertise, this is often more an ideal than the reality. Cloud is now helping more </a:t>
            </a:r>
            <a:r>
              <a:rPr lang="en-US" sz="4600" dirty="0" smtClean="0">
                <a:solidFill>
                  <a:schemeClr val="tx1"/>
                </a:solidFill>
              </a:rPr>
              <a:t>organizations </a:t>
            </a:r>
            <a:r>
              <a:rPr lang="en-US" sz="4600" dirty="0">
                <a:solidFill>
                  <a:schemeClr val="tx1"/>
                </a:solidFill>
              </a:rPr>
              <a:t>buck that trend. According to Aberdeen Group,</a:t>
            </a:r>
            <a:r>
              <a:rPr lang="en-US" sz="4600" u="sng" dirty="0">
                <a:solidFill>
                  <a:schemeClr val="tx1"/>
                </a:solidFill>
              </a:rPr>
              <a:t> </a:t>
            </a:r>
            <a:r>
              <a:rPr lang="en-US" sz="4600" u="sng" dirty="0">
                <a:solidFill>
                  <a:schemeClr val="tx1"/>
                </a:solidFill>
                <a:hlinkClick r:id="rId1"/>
              </a:rPr>
              <a:t>small businesses are twice as likely as larger companies to have implemented cloud-based backup and recovery solutions</a:t>
            </a:r>
            <a:r>
              <a:rPr lang="en-US" sz="4600" dirty="0">
                <a:solidFill>
                  <a:schemeClr val="tx1"/>
                </a:solidFill>
              </a:rPr>
              <a:t> that save time, avoid large up-front investment and roll up third-party expertise as part of the deal.</a:t>
            </a:r>
            <a:endParaRPr lang="en-US" sz="4600" dirty="0">
              <a:solidFill>
                <a:schemeClr val="tx1"/>
              </a:solidFill>
            </a:endParaRPr>
          </a:p>
          <a:p>
            <a:pPr algn="l">
              <a:buFont typeface="Arial" panose="020B0604020202020204" pitchFamily="34" charset="0"/>
              <a:buChar char="•"/>
            </a:pPr>
            <a:r>
              <a:rPr lang="en-US" sz="4600" b="1" dirty="0">
                <a:solidFill>
                  <a:schemeClr val="tx1"/>
                </a:solidFill>
              </a:rPr>
              <a:t>Automatic software </a:t>
            </a:r>
            <a:r>
              <a:rPr lang="en-US" sz="4600" b="1" dirty="0" smtClean="0">
                <a:solidFill>
                  <a:schemeClr val="tx1"/>
                </a:solidFill>
              </a:rPr>
              <a:t>updates</a:t>
            </a:r>
            <a:r>
              <a:rPr lang="en-US" sz="4600" dirty="0" smtClean="0">
                <a:solidFill>
                  <a:schemeClr val="tx1"/>
                </a:solidFill>
              </a:rPr>
              <a:t>: The </a:t>
            </a:r>
            <a:r>
              <a:rPr lang="en-US" sz="4600" dirty="0">
                <a:solidFill>
                  <a:schemeClr val="tx1"/>
                </a:solidFill>
              </a:rPr>
              <a:t>beauty of cloud computing is that the servers are off-premise, out of sight and out of your hair. Suppliers take care of them for you and roll out regular software updates – including security updates – so you don’t have to worry about wasting time maintaining the system yourself. Leaving you free to focus on the things that matter, like growing your business.</a:t>
            </a:r>
            <a:endParaRPr lang="en-US" sz="4600" dirty="0">
              <a:solidFill>
                <a:schemeClr val="tx1"/>
              </a:solidFill>
            </a:endParaRPr>
          </a:p>
          <a:p>
            <a:pPr algn="just">
              <a:buFont typeface="Arial" panose="020B0604020202020204" pitchFamily="34" charset="0"/>
              <a:buChar char="•"/>
            </a:pPr>
            <a:endParaRPr lang="en-US"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772400" cy="1295400"/>
          </a:xfrm>
          <a:solidFill>
            <a:schemeClr val="accent2">
              <a:lumMod val="60000"/>
              <a:lumOff val="40000"/>
            </a:schemeClr>
          </a:solidFill>
        </p:spPr>
        <p:txBody>
          <a:bodyPr/>
          <a:lstStyle/>
          <a:p>
            <a:r>
              <a:rPr lang="en-US" dirty="0" smtClean="0"/>
              <a:t>Need for Cloud</a:t>
            </a:r>
            <a:endParaRPr lang="en-US" dirty="0"/>
          </a:p>
        </p:txBody>
      </p:sp>
      <p:sp>
        <p:nvSpPr>
          <p:cNvPr id="3" name="Subtitle 2"/>
          <p:cNvSpPr>
            <a:spLocks noGrp="1"/>
          </p:cNvSpPr>
          <p:nvPr>
            <p:ph type="subTitle" idx="1"/>
          </p:nvPr>
        </p:nvSpPr>
        <p:spPr>
          <a:xfrm>
            <a:off x="914400" y="2057400"/>
            <a:ext cx="7391400" cy="4191000"/>
          </a:xfrm>
        </p:spPr>
        <p:txBody>
          <a:bodyPr>
            <a:normAutofit fontScale="77500" lnSpcReduction="20000"/>
          </a:bodyPr>
          <a:lstStyle/>
          <a:p>
            <a:pPr algn="just">
              <a:buFont typeface="Arial" panose="020B0604020202020204" pitchFamily="34" charset="0"/>
              <a:buChar char="•"/>
            </a:pPr>
            <a:r>
              <a:rPr lang="en-US" sz="3100" b="1" dirty="0" smtClean="0">
                <a:solidFill>
                  <a:schemeClr val="tx1"/>
                </a:solidFill>
              </a:rPr>
              <a:t>Increased collaboration</a:t>
            </a:r>
            <a:r>
              <a:rPr lang="en-US" sz="3100" dirty="0" smtClean="0">
                <a:solidFill>
                  <a:schemeClr val="tx1"/>
                </a:solidFill>
              </a:rPr>
              <a:t>: When </a:t>
            </a:r>
            <a:r>
              <a:rPr lang="en-US" sz="3100" dirty="0">
                <a:solidFill>
                  <a:schemeClr val="tx1"/>
                </a:solidFill>
              </a:rPr>
              <a:t>your teams can access, edit and share documents anytime, from anywhere, they’re able to do more together, and do it better. Cloud-based workflow and file sharing apps help them make updates in real time and gives them full visibility of their collaborations.</a:t>
            </a:r>
            <a:endParaRPr lang="en-US" sz="3100" dirty="0">
              <a:solidFill>
                <a:schemeClr val="tx1"/>
              </a:solidFill>
            </a:endParaRPr>
          </a:p>
          <a:p>
            <a:pPr algn="just">
              <a:buFont typeface="Arial" panose="020B0604020202020204" pitchFamily="34" charset="0"/>
              <a:buChar char="•"/>
            </a:pPr>
            <a:r>
              <a:rPr lang="en-US" sz="3100" dirty="0" smtClean="0">
                <a:solidFill>
                  <a:schemeClr val="tx1"/>
                </a:solidFill>
              </a:rPr>
              <a:t> </a:t>
            </a:r>
            <a:r>
              <a:rPr lang="en-US" sz="3100" b="1" dirty="0">
                <a:solidFill>
                  <a:schemeClr val="tx1"/>
                </a:solidFill>
              </a:rPr>
              <a:t>Work from </a:t>
            </a:r>
            <a:r>
              <a:rPr lang="en-US" sz="3100" b="1" dirty="0" smtClean="0">
                <a:solidFill>
                  <a:schemeClr val="tx1"/>
                </a:solidFill>
              </a:rPr>
              <a:t>anywhere</a:t>
            </a:r>
            <a:r>
              <a:rPr lang="en-US" sz="3100" dirty="0" smtClean="0">
                <a:solidFill>
                  <a:schemeClr val="tx1"/>
                </a:solidFill>
              </a:rPr>
              <a:t>: With </a:t>
            </a:r>
            <a:r>
              <a:rPr lang="en-US" sz="3100" dirty="0">
                <a:solidFill>
                  <a:schemeClr val="tx1"/>
                </a:solidFill>
              </a:rPr>
              <a:t>cloud computing, if you’ve got an internet connection you can be at work. And with most serious cloud services offering mobile apps, you’re not restricted by which device you’ve got to </a:t>
            </a:r>
            <a:r>
              <a:rPr lang="en-US" sz="3100" dirty="0" smtClean="0">
                <a:solidFill>
                  <a:schemeClr val="tx1"/>
                </a:solidFill>
              </a:rPr>
              <a:t>hand. As a result, the  businesses </a:t>
            </a:r>
            <a:r>
              <a:rPr lang="en-US" sz="3100" dirty="0">
                <a:solidFill>
                  <a:schemeClr val="tx1"/>
                </a:solidFill>
              </a:rPr>
              <a:t>can offer more flexible working perks to employees so they can enjoy the work-life balance that suits them – </a:t>
            </a:r>
            <a:r>
              <a:rPr lang="en-US" sz="3100" dirty="0" smtClean="0">
                <a:solidFill>
                  <a:schemeClr val="tx1"/>
                </a:solidFill>
              </a:rPr>
              <a:t>without affecting productivity</a:t>
            </a:r>
            <a:r>
              <a:rPr lang="en-US" sz="3600" dirty="0" smtClean="0">
                <a:solidFill>
                  <a:schemeClr val="tx1"/>
                </a:solidFill>
              </a:rPr>
              <a:t>.</a:t>
            </a:r>
            <a:endParaRPr lang="en-US"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772400" cy="990599"/>
          </a:xfrm>
          <a:solidFill>
            <a:schemeClr val="accent2">
              <a:lumMod val="60000"/>
              <a:lumOff val="40000"/>
            </a:schemeClr>
          </a:solidFill>
        </p:spPr>
        <p:txBody>
          <a:bodyPr/>
          <a:lstStyle/>
          <a:p>
            <a:r>
              <a:rPr lang="en-US" dirty="0" smtClean="0"/>
              <a:t>Need for Cloud</a:t>
            </a:r>
            <a:endParaRPr lang="en-US" dirty="0"/>
          </a:p>
        </p:txBody>
      </p:sp>
      <p:sp>
        <p:nvSpPr>
          <p:cNvPr id="3" name="Subtitle 2"/>
          <p:cNvSpPr>
            <a:spLocks noGrp="1"/>
          </p:cNvSpPr>
          <p:nvPr>
            <p:ph type="subTitle" idx="1"/>
          </p:nvPr>
        </p:nvSpPr>
        <p:spPr>
          <a:xfrm>
            <a:off x="914400" y="1524000"/>
            <a:ext cx="7391400" cy="5029200"/>
          </a:xfrm>
        </p:spPr>
        <p:txBody>
          <a:bodyPr>
            <a:noAutofit/>
          </a:bodyPr>
          <a:lstStyle/>
          <a:p>
            <a:pPr algn="just">
              <a:buFont typeface="Arial" panose="020B0604020202020204" pitchFamily="34" charset="0"/>
              <a:buChar char="•"/>
            </a:pPr>
            <a:r>
              <a:rPr lang="en-US" sz="1900" b="1" dirty="0" smtClean="0">
                <a:solidFill>
                  <a:schemeClr val="tx1"/>
                </a:solidFill>
              </a:rPr>
              <a:t>Capital-expenditure Free</a:t>
            </a:r>
            <a:r>
              <a:rPr lang="en-US" sz="1900" dirty="0" smtClean="0">
                <a:solidFill>
                  <a:schemeClr val="tx1"/>
                </a:solidFill>
              </a:rPr>
              <a:t> : Cloud computing cuts out the high cost of hardware. You simply pay as you go and enjoy a subscription-based model that’s kind to your cash flow. Add to that the ease of setup and management and suddenly your scary, hairy IT project looks a lot friendlier. </a:t>
            </a:r>
            <a:endParaRPr lang="en-US" sz="1900" b="1" dirty="0" smtClean="0">
              <a:solidFill>
                <a:schemeClr val="tx1"/>
              </a:solidFill>
            </a:endParaRPr>
          </a:p>
          <a:p>
            <a:pPr algn="just">
              <a:buFont typeface="Arial" panose="020B0604020202020204" pitchFamily="34" charset="0"/>
              <a:buChar char="•"/>
            </a:pPr>
            <a:r>
              <a:rPr lang="en-US" sz="1900" b="1" dirty="0" smtClean="0">
                <a:solidFill>
                  <a:schemeClr val="tx1"/>
                </a:solidFill>
              </a:rPr>
              <a:t>Document control </a:t>
            </a:r>
            <a:r>
              <a:rPr lang="en-US" sz="1900" dirty="0" smtClean="0">
                <a:solidFill>
                  <a:schemeClr val="tx1"/>
                </a:solidFill>
              </a:rPr>
              <a:t>:The </a:t>
            </a:r>
            <a:r>
              <a:rPr lang="en-US" sz="1900" dirty="0">
                <a:solidFill>
                  <a:schemeClr val="tx1"/>
                </a:solidFill>
              </a:rPr>
              <a:t>more employees and partners collaborate on documents, the greater the need for watertight document control. Before the cloud, workers had to send files back and forth as email attachments to be worked on by one user at a time. </a:t>
            </a:r>
            <a:r>
              <a:rPr lang="en-US" sz="1900" dirty="0" smtClean="0">
                <a:solidFill>
                  <a:schemeClr val="tx1"/>
                </a:solidFill>
              </a:rPr>
              <a:t>As a result, </a:t>
            </a:r>
            <a:r>
              <a:rPr lang="en-US" sz="1900" dirty="0">
                <a:solidFill>
                  <a:schemeClr val="tx1"/>
                </a:solidFill>
              </a:rPr>
              <a:t>you end up with a mess of conflicting file content, formats and </a:t>
            </a:r>
            <a:r>
              <a:rPr lang="en-US" sz="1900" dirty="0" smtClean="0">
                <a:solidFill>
                  <a:schemeClr val="tx1"/>
                </a:solidFill>
              </a:rPr>
              <a:t>titles. And </a:t>
            </a:r>
            <a:r>
              <a:rPr lang="en-US" sz="1900" dirty="0">
                <a:solidFill>
                  <a:schemeClr val="tx1"/>
                </a:solidFill>
              </a:rPr>
              <a:t>as even the smallest companies become more global, the scope for complication rises. According to one study, "73% of knowledge workers collaborate with people in different time zones and regions at least monthly".</a:t>
            </a:r>
            <a:endParaRPr lang="en-US" sz="1900" dirty="0">
              <a:solidFill>
                <a:schemeClr val="tx1"/>
              </a:solidFill>
            </a:endParaRPr>
          </a:p>
          <a:p>
            <a:pPr algn="just"/>
            <a:r>
              <a:rPr lang="en-US" sz="1900" dirty="0">
                <a:solidFill>
                  <a:schemeClr val="tx1"/>
                </a:solidFill>
              </a:rPr>
              <a:t>When you make the move to cloud computing, all files are stored centrally and everyone sees one version of the truth. Greater visibility means improved collaboration, which ultimately means better work and a healthier bottom </a:t>
            </a:r>
            <a:r>
              <a:rPr lang="en-US" sz="1900" dirty="0" smtClean="0">
                <a:solidFill>
                  <a:schemeClr val="tx1"/>
                </a:solidFill>
              </a:rPr>
              <a:t>line.</a:t>
            </a:r>
            <a:endParaRPr lang="en-US" sz="1900" dirty="0" smtClean="0">
              <a:solidFill>
                <a:schemeClr val="tx1"/>
              </a:solidFill>
            </a:endParaRPr>
          </a:p>
          <a:p>
            <a:endParaRPr lang="en-US" sz="1800"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772400" cy="1219200"/>
          </a:xfrm>
          <a:solidFill>
            <a:schemeClr val="accent2">
              <a:lumMod val="60000"/>
              <a:lumOff val="40000"/>
            </a:schemeClr>
          </a:solidFill>
        </p:spPr>
        <p:txBody>
          <a:bodyPr/>
          <a:lstStyle/>
          <a:p>
            <a:r>
              <a:rPr lang="en-US" dirty="0" smtClean="0"/>
              <a:t>Need for Cloud</a:t>
            </a:r>
            <a:endParaRPr lang="en-US" dirty="0"/>
          </a:p>
        </p:txBody>
      </p:sp>
      <p:sp>
        <p:nvSpPr>
          <p:cNvPr id="3" name="Subtitle 2"/>
          <p:cNvSpPr>
            <a:spLocks noGrp="1"/>
          </p:cNvSpPr>
          <p:nvPr>
            <p:ph type="subTitle" idx="1"/>
          </p:nvPr>
        </p:nvSpPr>
        <p:spPr>
          <a:xfrm>
            <a:off x="914400" y="1905000"/>
            <a:ext cx="7391400" cy="4343400"/>
          </a:xfrm>
        </p:spPr>
        <p:txBody>
          <a:bodyPr>
            <a:normAutofit fontScale="92500" lnSpcReduction="10000"/>
          </a:bodyPr>
          <a:lstStyle/>
          <a:p>
            <a:pPr algn="just">
              <a:buFont typeface="Arial" panose="020B0604020202020204" pitchFamily="34" charset="0"/>
              <a:buChar char="•"/>
            </a:pPr>
            <a:r>
              <a:rPr lang="en-US" sz="2400" b="1" dirty="0" smtClean="0">
                <a:solidFill>
                  <a:schemeClr val="tx1"/>
                </a:solidFill>
              </a:rPr>
              <a:t>Security :</a:t>
            </a:r>
            <a:r>
              <a:rPr lang="en-US" sz="2400" dirty="0" smtClean="0">
                <a:solidFill>
                  <a:schemeClr val="tx1"/>
                </a:solidFill>
              </a:rPr>
              <a:t>Lost </a:t>
            </a:r>
            <a:r>
              <a:rPr lang="en-US" sz="2400" dirty="0">
                <a:solidFill>
                  <a:schemeClr val="tx1"/>
                </a:solidFill>
              </a:rPr>
              <a:t>laptops are a billion dollar business problem. And potentially greater than the loss of an expensive piece of kit is the loss of the sensitive data inside it. Cloud computing gives you greater security when this happens. Because your data is stored in the cloud, you can access it no matter what happens to your machine. And you can even remotely wipe data from </a:t>
            </a:r>
            <a:r>
              <a:rPr lang="en-US" sz="2400" dirty="0" smtClean="0">
                <a:solidFill>
                  <a:schemeClr val="tx1"/>
                </a:solidFill>
              </a:rPr>
              <a:t>lost laptops </a:t>
            </a:r>
            <a:r>
              <a:rPr lang="en-US" sz="2400" dirty="0">
                <a:solidFill>
                  <a:schemeClr val="tx1"/>
                </a:solidFill>
              </a:rPr>
              <a:t>so it doesn’t get into the wrong hands.</a:t>
            </a:r>
            <a:endParaRPr lang="en-US" sz="2400" dirty="0">
              <a:solidFill>
                <a:schemeClr val="tx1"/>
              </a:solidFill>
            </a:endParaRPr>
          </a:p>
          <a:p>
            <a:pPr algn="just">
              <a:buFont typeface="Arial" panose="020B0604020202020204" pitchFamily="34" charset="0"/>
              <a:buChar char="•"/>
            </a:pPr>
            <a:r>
              <a:rPr lang="en-US" sz="2400" dirty="0" smtClean="0">
                <a:solidFill>
                  <a:schemeClr val="tx1"/>
                </a:solidFill>
              </a:rPr>
              <a:t> </a:t>
            </a:r>
            <a:r>
              <a:rPr lang="en-US" sz="2400" b="1" dirty="0" smtClean="0">
                <a:solidFill>
                  <a:schemeClr val="tx1"/>
                </a:solidFill>
              </a:rPr>
              <a:t>Competitiveness :</a:t>
            </a:r>
            <a:r>
              <a:rPr lang="en-US" sz="2400" dirty="0" smtClean="0">
                <a:solidFill>
                  <a:schemeClr val="tx1"/>
                </a:solidFill>
              </a:rPr>
              <a:t> </a:t>
            </a:r>
            <a:r>
              <a:rPr lang="en-US" sz="2400" dirty="0">
                <a:solidFill>
                  <a:schemeClr val="tx1"/>
                </a:solidFill>
              </a:rPr>
              <a:t>Moving to the cloud gives access to enterprise-class technology, for everyone. It also allows smaller businesses to act faster than big, established competitors. Pay-as-you-go service and cloud business applications mean small outfits can run with the big boys, and disrupt the market, while remaining lean and nimble. </a:t>
            </a:r>
            <a:endParaRPr lang="en-US" sz="2400" dirty="0">
              <a:solidFill>
                <a:schemeClr val="tx1"/>
              </a:solidFill>
            </a:endParaRPr>
          </a:p>
          <a:p>
            <a:pPr algn="l">
              <a:buFont typeface="Arial" panose="020B0604020202020204" pitchFamily="34" charset="0"/>
              <a:buChar char="•"/>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772400" cy="1219200"/>
          </a:xfrm>
          <a:solidFill>
            <a:schemeClr val="accent2">
              <a:lumMod val="60000"/>
              <a:lumOff val="40000"/>
            </a:schemeClr>
          </a:solidFill>
        </p:spPr>
        <p:txBody>
          <a:bodyPr/>
          <a:lstStyle/>
          <a:p>
            <a:r>
              <a:rPr lang="en-US" dirty="0" smtClean="0"/>
              <a:t>Need for Cloud</a:t>
            </a:r>
            <a:endParaRPr lang="en-US" dirty="0"/>
          </a:p>
        </p:txBody>
      </p:sp>
      <p:sp>
        <p:nvSpPr>
          <p:cNvPr id="3" name="Subtitle 2"/>
          <p:cNvSpPr>
            <a:spLocks noGrp="1"/>
          </p:cNvSpPr>
          <p:nvPr>
            <p:ph type="subTitle" idx="1"/>
          </p:nvPr>
        </p:nvSpPr>
        <p:spPr>
          <a:xfrm>
            <a:off x="914400" y="2057400"/>
            <a:ext cx="7391400" cy="4191000"/>
          </a:xfrm>
        </p:spPr>
        <p:txBody>
          <a:bodyPr>
            <a:normAutofit/>
          </a:bodyPr>
          <a:lstStyle/>
          <a:p>
            <a:pPr algn="just">
              <a:buFont typeface="Arial" panose="020B0604020202020204" pitchFamily="34" charset="0"/>
              <a:buChar char="•"/>
            </a:pPr>
            <a:r>
              <a:rPr lang="en-US" sz="2400" b="1" dirty="0" smtClean="0">
                <a:solidFill>
                  <a:schemeClr val="tx1"/>
                </a:solidFill>
              </a:rPr>
              <a:t>Environmental friendly :</a:t>
            </a:r>
            <a:r>
              <a:rPr lang="en-US" sz="2200" dirty="0" smtClean="0">
                <a:solidFill>
                  <a:schemeClr val="tx1"/>
                </a:solidFill>
              </a:rPr>
              <a:t>While </a:t>
            </a:r>
            <a:r>
              <a:rPr lang="en-US" sz="2200" dirty="0">
                <a:solidFill>
                  <a:schemeClr val="tx1"/>
                </a:solidFill>
              </a:rPr>
              <a:t>the above points spell out the benefits of cloud computing for your business, moving to the cloud isn’t an entirely selfish act. The environment gets a little love too. When your cloud needs fluctuate, your server capacity scales up and down to fit. So you only use the energy you need and you don’t leave oversized carbon footprints. This is something </a:t>
            </a:r>
            <a:r>
              <a:rPr lang="en-US" sz="2200" dirty="0" smtClean="0">
                <a:solidFill>
                  <a:schemeClr val="tx1"/>
                </a:solidFill>
              </a:rPr>
              <a:t>done at </a:t>
            </a:r>
            <a:r>
              <a:rPr lang="en-US" sz="2200" dirty="0" err="1">
                <a:solidFill>
                  <a:schemeClr val="tx1"/>
                </a:solidFill>
              </a:rPr>
              <a:t>Salesforce</a:t>
            </a:r>
            <a:r>
              <a:rPr lang="en-US" sz="2200" dirty="0">
                <a:solidFill>
                  <a:schemeClr val="tx1"/>
                </a:solidFill>
              </a:rPr>
              <a:t>, where </a:t>
            </a:r>
            <a:r>
              <a:rPr lang="en-US" sz="2200" dirty="0" smtClean="0">
                <a:solidFill>
                  <a:schemeClr val="tx1"/>
                </a:solidFill>
              </a:rPr>
              <a:t>they try to create sustainable solutions with </a:t>
            </a:r>
            <a:r>
              <a:rPr lang="en-US" sz="2200" dirty="0">
                <a:solidFill>
                  <a:schemeClr val="tx1"/>
                </a:solidFill>
              </a:rPr>
              <a:t>minimal environmental impact.</a:t>
            </a:r>
            <a:endParaRPr lang="en-US" sz="2200"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000" y="2666683"/>
            <a:ext cx="8229600" cy="1143000"/>
          </a:xfrm>
          <a:solidFill>
            <a:srgbClr val="92D050"/>
          </a:solidFill>
        </p:spPr>
        <p:txBody>
          <a:bodyPr/>
          <a:p>
            <a:r>
              <a:rPr lang="en-US"/>
              <a:t>NIST Architecture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52083"/>
            <a:ext cx="8229600" cy="1143000"/>
          </a:xfrm>
        </p:spPr>
        <p:txBody>
          <a:bodyPr/>
          <a:p>
            <a:r>
              <a:rPr lang="en-US"/>
              <a:t>NIST - 1. Cloud Actors</a:t>
            </a:r>
            <a:endParaRPr lang="en-US"/>
          </a:p>
        </p:txBody>
      </p:sp>
      <p:pic>
        <p:nvPicPr>
          <p:cNvPr id="4" name="Content Placeholder 3"/>
          <p:cNvPicPr>
            <a:picLocks noChangeAspect="1"/>
          </p:cNvPicPr>
          <p:nvPr>
            <p:ph idx="1"/>
          </p:nvPr>
        </p:nvPicPr>
        <p:blipFill>
          <a:blip r:embed="rId1"/>
          <a:srcRect l="23218" t="18617" r="23210" b="9216"/>
          <a:stretch>
            <a:fillRect/>
          </a:stretch>
        </p:blipFill>
        <p:spPr>
          <a:xfrm>
            <a:off x="614680" y="1124585"/>
            <a:ext cx="7775575" cy="5355590"/>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Who are the cloud providers ?</a:t>
            </a:r>
            <a:endParaRPr lang="en-US"/>
          </a:p>
        </p:txBody>
      </p:sp>
      <p:sp>
        <p:nvSpPr>
          <p:cNvPr id="3" name="Content Placeholder 2"/>
          <p:cNvSpPr>
            <a:spLocks noGrp="1"/>
          </p:cNvSpPr>
          <p:nvPr>
            <p:ph idx="1"/>
          </p:nvPr>
        </p:nvSpPr>
        <p:spPr/>
        <p:txBody>
          <a:bodyPr/>
          <a:p>
            <a:r>
              <a:rPr lang="en-US"/>
              <a:t>Amazon EC2 — Virtual IT.</a:t>
            </a:r>
            <a:endParaRPr lang="en-US"/>
          </a:p>
          <a:p>
            <a:r>
              <a:rPr lang="en-US"/>
              <a:t>Google App Engine — Application hosting.</a:t>
            </a:r>
            <a:endParaRPr lang="en-US"/>
          </a:p>
          <a:p>
            <a:r>
              <a:rPr lang="en-US"/>
              <a:t>Google Apps and Microsoft Office Online — SaaS.</a:t>
            </a:r>
            <a:endParaRPr lang="en-US"/>
          </a:p>
          <a:p>
            <a:r>
              <a:rPr lang="en-US"/>
              <a:t>Apple iCloud — Network storage.</a:t>
            </a:r>
            <a:endParaRPr lang="en-US"/>
          </a:p>
          <a:p>
            <a:r>
              <a:rPr lang="en-US"/>
              <a:t>DigitalOcean — Servers (Iaas/PaaS)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Cloud Consumers</a:t>
            </a:r>
            <a:endParaRPr lang="en-US"/>
          </a:p>
        </p:txBody>
      </p:sp>
      <p:sp>
        <p:nvSpPr>
          <p:cNvPr id="3" name="Content Placeholder 2"/>
          <p:cNvSpPr>
            <a:spLocks noGrp="1"/>
          </p:cNvSpPr>
          <p:nvPr>
            <p:ph idx="1"/>
          </p:nvPr>
        </p:nvSpPr>
        <p:spPr/>
        <p:txBody>
          <a:bodyPr>
            <a:normAutofit fontScale="60000"/>
          </a:bodyPr>
          <a:p>
            <a:pPr marL="0" indent="0">
              <a:buNone/>
            </a:pPr>
            <a:r>
              <a:rPr lang="en-US"/>
              <a:t>In 2020, top ten AWS users based on EC2 monthly spend are:</a:t>
            </a:r>
            <a:endParaRPr lang="en-US"/>
          </a:p>
          <a:p>
            <a:endParaRPr lang="en-US"/>
          </a:p>
          <a:p>
            <a:r>
              <a:rPr lang="en-US"/>
              <a:t>Netflix: $19 million</a:t>
            </a:r>
            <a:endParaRPr lang="en-US"/>
          </a:p>
          <a:p>
            <a:r>
              <a:rPr lang="en-US"/>
              <a:t>Twitch: $15 million</a:t>
            </a:r>
            <a:endParaRPr lang="en-US"/>
          </a:p>
          <a:p>
            <a:r>
              <a:rPr lang="en-US"/>
              <a:t>LinkedIn: $13 million</a:t>
            </a:r>
            <a:endParaRPr lang="en-US"/>
          </a:p>
          <a:p>
            <a:r>
              <a:rPr lang="en-US"/>
              <a:t>Facebook: $11 million</a:t>
            </a:r>
            <a:endParaRPr lang="en-US"/>
          </a:p>
          <a:p>
            <a:r>
              <a:rPr lang="en-US"/>
              <a:t>Turner Broadcasting: $10 million</a:t>
            </a:r>
            <a:endParaRPr lang="en-US"/>
          </a:p>
          <a:p>
            <a:r>
              <a:rPr lang="en-US"/>
              <a:t>BBC: $9 million</a:t>
            </a:r>
            <a:endParaRPr lang="en-US"/>
          </a:p>
          <a:p>
            <a:r>
              <a:rPr lang="en-US"/>
              <a:t>Baidu: $9 million</a:t>
            </a:r>
            <a:endParaRPr lang="en-US"/>
          </a:p>
          <a:p>
            <a:r>
              <a:rPr lang="en-US"/>
              <a:t>ESPN: $8 million</a:t>
            </a:r>
            <a:endParaRPr lang="en-US"/>
          </a:p>
          <a:p>
            <a:r>
              <a:rPr lang="en-US"/>
              <a:t>Adobe: $8 million</a:t>
            </a:r>
            <a:endParaRPr lang="en-US"/>
          </a:p>
          <a:p>
            <a:r>
              <a:rPr lang="en-US"/>
              <a:t>Twitter: $7 million</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Cloud Auditing</a:t>
            </a:r>
            <a:endParaRPr lang="en-US"/>
          </a:p>
        </p:txBody>
      </p:sp>
      <p:pic>
        <p:nvPicPr>
          <p:cNvPr id="4" name="Content Placeholder 3"/>
          <p:cNvPicPr>
            <a:picLocks noChangeAspect="1"/>
          </p:cNvPicPr>
          <p:nvPr>
            <p:ph idx="1"/>
          </p:nvPr>
        </p:nvPicPr>
        <p:blipFill>
          <a:blip r:embed="rId1"/>
          <a:srcRect t="9638" b="8614"/>
          <a:stretch>
            <a:fillRect/>
          </a:stretch>
        </p:blipFill>
        <p:spPr>
          <a:xfrm>
            <a:off x="263525" y="1186815"/>
            <a:ext cx="8740140" cy="5455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a:solidFill>
            <a:schemeClr val="accent2">
              <a:lumMod val="60000"/>
              <a:lumOff val="40000"/>
            </a:schemeClr>
          </a:solidFill>
        </p:spPr>
        <p:txBody>
          <a:bodyPr/>
          <a:lstStyle/>
          <a:p>
            <a:r>
              <a:rPr lang="en-US" dirty="0" smtClean="0"/>
              <a:t>What is Data Center ?</a:t>
            </a:r>
            <a:endParaRPr lang="en-US" dirty="0"/>
          </a:p>
        </p:txBody>
      </p:sp>
      <p:sp>
        <p:nvSpPr>
          <p:cNvPr id="3" name="Subtitle 2"/>
          <p:cNvSpPr>
            <a:spLocks noGrp="1"/>
          </p:cNvSpPr>
          <p:nvPr>
            <p:ph type="subTitle" idx="1"/>
          </p:nvPr>
        </p:nvSpPr>
        <p:spPr>
          <a:xfrm>
            <a:off x="914400" y="2057400"/>
            <a:ext cx="7391400" cy="3962400"/>
          </a:xfrm>
        </p:spPr>
        <p:txBody>
          <a:bodyPr>
            <a:normAutofit/>
          </a:bodyPr>
          <a:lstStyle/>
          <a:p>
            <a:pPr algn="just">
              <a:buFont typeface="Arial" panose="020B0604020202020204" pitchFamily="34" charset="0"/>
              <a:buChar char="•"/>
            </a:pPr>
            <a:r>
              <a:rPr lang="en-US" sz="2400" dirty="0" smtClean="0">
                <a:solidFill>
                  <a:schemeClr val="tx1"/>
                </a:solidFill>
              </a:rPr>
              <a:t>A data center is a facility that </a:t>
            </a:r>
            <a:r>
              <a:rPr lang="en-US" sz="2400" dirty="0" smtClean="0">
                <a:solidFill>
                  <a:srgbClr val="FF0000"/>
                </a:solidFill>
              </a:rPr>
              <a:t>centralizes an organization's IT operations and equipment</a:t>
            </a:r>
            <a:r>
              <a:rPr lang="en-US" sz="2400" dirty="0" smtClean="0">
                <a:solidFill>
                  <a:schemeClr val="tx1"/>
                </a:solidFill>
              </a:rPr>
              <a:t>, as well as </a:t>
            </a:r>
            <a:r>
              <a:rPr lang="en-US" sz="2400" dirty="0" smtClean="0">
                <a:solidFill>
                  <a:srgbClr val="00B050"/>
                </a:solidFill>
              </a:rPr>
              <a:t>where it stores, manages, and disseminates its data.</a:t>
            </a:r>
            <a:r>
              <a:rPr lang="en-US" sz="2400" dirty="0" smtClean="0">
                <a:solidFill>
                  <a:srgbClr val="FF0000"/>
                </a:solidFill>
              </a:rPr>
              <a:t> </a:t>
            </a:r>
            <a:endParaRPr lang="en-US" sz="2400" dirty="0" smtClean="0">
              <a:solidFill>
                <a:srgbClr val="FF0000"/>
              </a:solidFill>
            </a:endParaRPr>
          </a:p>
          <a:p>
            <a:pPr algn="just">
              <a:buFont typeface="Arial" panose="020B0604020202020204" pitchFamily="34" charset="0"/>
              <a:buChar char="•"/>
            </a:pPr>
            <a:r>
              <a:rPr lang="en-US" sz="2400" dirty="0" smtClean="0">
                <a:solidFill>
                  <a:srgbClr val="00B050"/>
                </a:solidFill>
              </a:rPr>
              <a:t>On-premise or off-premise</a:t>
            </a:r>
            <a:endParaRPr lang="en-US" sz="2200" dirty="0">
              <a:solidFill>
                <a:srgbClr val="00B05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7320" y="274955"/>
            <a:ext cx="8883015" cy="1143000"/>
          </a:xfrm>
        </p:spPr>
        <p:txBody>
          <a:bodyPr>
            <a:normAutofit fontScale="90000"/>
          </a:bodyPr>
          <a:p>
            <a:r>
              <a:rPr lang="en-US" sz="4000"/>
              <a:t>NIST :The Combined Conceptual Reference Diagram</a:t>
            </a:r>
            <a:endParaRPr lang="en-US" sz="4000"/>
          </a:p>
        </p:txBody>
      </p:sp>
      <p:pic>
        <p:nvPicPr>
          <p:cNvPr id="4" name="Content Placeholder 3"/>
          <p:cNvPicPr>
            <a:picLocks noChangeAspect="1"/>
          </p:cNvPicPr>
          <p:nvPr>
            <p:ph idx="1"/>
          </p:nvPr>
        </p:nvPicPr>
        <p:blipFill>
          <a:blip r:embed="rId1"/>
          <a:srcRect l="23084" t="31524" r="23889" b="13426"/>
          <a:stretch>
            <a:fillRect/>
          </a:stretch>
        </p:blipFill>
        <p:spPr>
          <a:xfrm>
            <a:off x="228600" y="1600200"/>
            <a:ext cx="8575675" cy="52755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57200" y="533400"/>
            <a:ext cx="8059420" cy="59010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a:solidFill>
            <a:schemeClr val="accent2">
              <a:lumMod val="60000"/>
              <a:lumOff val="40000"/>
            </a:schemeClr>
          </a:solidFill>
        </p:spPr>
        <p:txBody>
          <a:bodyPr/>
          <a:lstStyle/>
          <a:p>
            <a:r>
              <a:rPr lang="en-US" dirty="0" smtClean="0"/>
              <a:t>Cloud deployment models</a:t>
            </a:r>
            <a:endParaRPr lang="en-US" dirty="0"/>
          </a:p>
        </p:txBody>
      </p:sp>
      <p:sp>
        <p:nvSpPr>
          <p:cNvPr id="3" name="Subtitle 2"/>
          <p:cNvSpPr>
            <a:spLocks noGrp="1"/>
          </p:cNvSpPr>
          <p:nvPr>
            <p:ph type="subTitle" idx="1"/>
          </p:nvPr>
        </p:nvSpPr>
        <p:spPr>
          <a:xfrm>
            <a:off x="914400" y="2057400"/>
            <a:ext cx="7391400" cy="4191000"/>
          </a:xfrm>
        </p:spPr>
        <p:txBody>
          <a:bodyPr>
            <a:noAutofit/>
          </a:bodyPr>
          <a:lstStyle/>
          <a:p>
            <a:pPr algn="l"/>
            <a:r>
              <a:rPr lang="en-US" sz="2200" dirty="0" smtClean="0">
                <a:solidFill>
                  <a:schemeClr val="tx1"/>
                </a:solidFill>
              </a:rPr>
              <a:t>Deployment models define the type of access to the cloud.</a:t>
            </a:r>
            <a:endParaRPr lang="en-US" sz="2200" dirty="0" smtClean="0">
              <a:solidFill>
                <a:schemeClr val="tx1"/>
              </a:solidFill>
            </a:endParaRPr>
          </a:p>
          <a:p>
            <a:pPr algn="l">
              <a:buFont typeface="Arial" panose="020B0604020202020204" pitchFamily="34" charset="0"/>
              <a:buChar char="•"/>
            </a:pPr>
            <a:r>
              <a:rPr lang="en-US" sz="2200" b="1" dirty="0" smtClean="0">
                <a:solidFill>
                  <a:schemeClr val="tx1"/>
                </a:solidFill>
              </a:rPr>
              <a:t>Private cloud </a:t>
            </a:r>
            <a:r>
              <a:rPr lang="en-US" sz="2200" dirty="0" smtClean="0">
                <a:solidFill>
                  <a:schemeClr val="tx1"/>
                </a:solidFill>
              </a:rPr>
              <a:t>– It allows </a:t>
            </a:r>
            <a:r>
              <a:rPr lang="en-US" sz="2200" dirty="0" smtClean="0">
                <a:solidFill>
                  <a:srgbClr val="FF0000"/>
                </a:solidFill>
              </a:rPr>
              <a:t>systems and services to be accessible </a:t>
            </a:r>
            <a:r>
              <a:rPr lang="en-US" sz="2200" dirty="0" smtClean="0">
                <a:solidFill>
                  <a:srgbClr val="00B050"/>
                </a:solidFill>
              </a:rPr>
              <a:t>within an organization</a:t>
            </a:r>
            <a:r>
              <a:rPr lang="en-US" sz="2200" dirty="0" smtClean="0">
                <a:solidFill>
                  <a:schemeClr val="tx1"/>
                </a:solidFill>
              </a:rPr>
              <a:t>. It offers </a:t>
            </a:r>
            <a:r>
              <a:rPr lang="en-US" sz="2200" dirty="0" smtClean="0">
                <a:solidFill>
                  <a:srgbClr val="FF0000"/>
                </a:solidFill>
              </a:rPr>
              <a:t>higher security</a:t>
            </a:r>
            <a:r>
              <a:rPr lang="en-US" sz="2200" dirty="0" smtClean="0">
                <a:solidFill>
                  <a:schemeClr val="tx1"/>
                </a:solidFill>
              </a:rPr>
              <a:t>.  </a:t>
            </a:r>
            <a:endParaRPr lang="en-US" sz="2200" dirty="0" smtClean="0">
              <a:solidFill>
                <a:schemeClr val="tx1"/>
              </a:solidFill>
            </a:endParaRPr>
          </a:p>
          <a:p>
            <a:pPr lvl="1" algn="l">
              <a:buFont typeface="Arial" panose="020B0604020202020204" pitchFamily="34" charset="0"/>
              <a:buChar char="•"/>
            </a:pPr>
            <a:r>
              <a:rPr lang="en-US" sz="2200" dirty="0" smtClean="0">
                <a:solidFill>
                  <a:schemeClr val="tx1"/>
                </a:solidFill>
              </a:rPr>
              <a:t>managed by the organization  or a 3</a:t>
            </a:r>
            <a:r>
              <a:rPr lang="en-US" sz="2200" baseline="30000" dirty="0" smtClean="0">
                <a:solidFill>
                  <a:schemeClr val="tx1"/>
                </a:solidFill>
              </a:rPr>
              <a:t>rd</a:t>
            </a:r>
            <a:r>
              <a:rPr lang="en-US" sz="2200" dirty="0" smtClean="0">
                <a:solidFill>
                  <a:schemeClr val="tx1"/>
                </a:solidFill>
              </a:rPr>
              <a:t> party </a:t>
            </a:r>
            <a:endParaRPr lang="en-US" sz="2200" dirty="0" smtClean="0">
              <a:solidFill>
                <a:schemeClr val="tx1"/>
              </a:solidFill>
            </a:endParaRPr>
          </a:p>
          <a:p>
            <a:pPr lvl="1" algn="l">
              <a:buFont typeface="Arial" panose="020B0604020202020204" pitchFamily="34" charset="0"/>
              <a:buChar char="•"/>
            </a:pPr>
            <a:r>
              <a:rPr lang="en-US" sz="2200" dirty="0" smtClean="0">
                <a:solidFill>
                  <a:schemeClr val="tx1"/>
                </a:solidFill>
              </a:rPr>
              <a:t>Located on or off premise</a:t>
            </a:r>
            <a:endParaRPr lang="en-US" sz="2200" dirty="0" smtClean="0">
              <a:solidFill>
                <a:schemeClr val="tx1"/>
              </a:solidFill>
            </a:endParaRPr>
          </a:p>
          <a:p>
            <a:pPr lvl="1" algn="l">
              <a:buFont typeface="Arial" panose="020B0604020202020204" pitchFamily="34" charset="0"/>
              <a:buChar char="•"/>
            </a:pPr>
            <a:r>
              <a:rPr lang="en-US" sz="2200" dirty="0" smtClean="0">
                <a:solidFill>
                  <a:schemeClr val="tx1"/>
                </a:solidFill>
              </a:rPr>
              <a:t>Ex - SBI has built own private cloud</a:t>
            </a:r>
            <a:endParaRPr lang="en-US" sz="2200" dirty="0" smtClean="0">
              <a:solidFill>
                <a:schemeClr val="tx1"/>
              </a:solidFill>
            </a:endParaRPr>
          </a:p>
          <a:p>
            <a:pPr algn="l">
              <a:buFont typeface="Arial" panose="020B0604020202020204" pitchFamily="34" charset="0"/>
              <a:buChar char="•"/>
            </a:pPr>
            <a:r>
              <a:rPr lang="en-US" sz="2200" b="1" dirty="0" smtClean="0">
                <a:solidFill>
                  <a:schemeClr val="tx1"/>
                </a:solidFill>
              </a:rPr>
              <a:t>Public cloud </a:t>
            </a:r>
            <a:r>
              <a:rPr lang="en-US" sz="2200" dirty="0" smtClean="0">
                <a:solidFill>
                  <a:schemeClr val="tx1"/>
                </a:solidFill>
              </a:rPr>
              <a:t>– It allows </a:t>
            </a:r>
            <a:r>
              <a:rPr lang="en-US" sz="2200" dirty="0" smtClean="0">
                <a:solidFill>
                  <a:srgbClr val="FF0000"/>
                </a:solidFill>
              </a:rPr>
              <a:t>systems and services to be accessible </a:t>
            </a:r>
            <a:r>
              <a:rPr lang="en-US" sz="2200" dirty="0" smtClean="0">
                <a:solidFill>
                  <a:srgbClr val="00B050"/>
                </a:solidFill>
              </a:rPr>
              <a:t>by general public</a:t>
            </a:r>
            <a:r>
              <a:rPr lang="en-US" sz="2200" dirty="0" smtClean="0">
                <a:solidFill>
                  <a:schemeClr val="tx1"/>
                </a:solidFill>
              </a:rPr>
              <a:t>. It offers </a:t>
            </a:r>
            <a:r>
              <a:rPr lang="en-US" sz="2200" dirty="0" smtClean="0">
                <a:solidFill>
                  <a:srgbClr val="FF0000"/>
                </a:solidFill>
              </a:rPr>
              <a:t>lesser security.  </a:t>
            </a:r>
            <a:endParaRPr lang="en-US" sz="2200" dirty="0" smtClean="0">
              <a:solidFill>
                <a:srgbClr val="FF0000"/>
              </a:solidFill>
            </a:endParaRPr>
          </a:p>
          <a:p>
            <a:pPr lvl="1" algn="l">
              <a:buFont typeface="Arial" panose="020B0604020202020204" pitchFamily="34" charset="0"/>
              <a:buChar char="•"/>
            </a:pPr>
            <a:r>
              <a:rPr lang="en-US" sz="2200" dirty="0" smtClean="0">
                <a:solidFill>
                  <a:schemeClr val="tx1"/>
                </a:solidFill>
              </a:rPr>
              <a:t>Mega scale infrastructure </a:t>
            </a:r>
            <a:endParaRPr lang="en-US" sz="2200" dirty="0" smtClean="0">
              <a:solidFill>
                <a:schemeClr val="tx1"/>
              </a:solidFill>
            </a:endParaRPr>
          </a:p>
          <a:p>
            <a:pPr lvl="1" algn="l">
              <a:buFont typeface="Arial" panose="020B0604020202020204" pitchFamily="34" charset="0"/>
              <a:buChar char="•"/>
            </a:pPr>
            <a:r>
              <a:rPr lang="en-US" sz="2200" dirty="0" smtClean="0">
                <a:solidFill>
                  <a:schemeClr val="tx1"/>
                </a:solidFill>
              </a:rPr>
              <a:t>Globally distributed </a:t>
            </a:r>
            <a:endParaRPr lang="en-US" sz="2200" dirty="0" smtClean="0">
              <a:solidFill>
                <a:schemeClr val="tx1"/>
              </a:solidFill>
            </a:endParaRPr>
          </a:p>
          <a:p>
            <a:pPr lvl="1" algn="l">
              <a:buFont typeface="Arial" panose="020B0604020202020204" pitchFamily="34" charset="0"/>
              <a:buChar char="•"/>
            </a:pPr>
            <a:r>
              <a:rPr lang="en-US" sz="2200" dirty="0" smtClean="0">
                <a:solidFill>
                  <a:schemeClr val="tx1"/>
                </a:solidFill>
              </a:rPr>
              <a:t>Ex -Amazon EC2, Gmail</a:t>
            </a:r>
            <a:endParaRPr lang="en-US" sz="2200" dirty="0" smtClean="0">
              <a:solidFill>
                <a:schemeClr val="tx1"/>
              </a:solidFill>
            </a:endParaRPr>
          </a:p>
          <a:p>
            <a:pPr lvl="1" algn="l">
              <a:buFont typeface="Arial" panose="020B0604020202020204" pitchFamily="34" charset="0"/>
              <a:buChar char="•"/>
            </a:pPr>
            <a:endParaRPr lang="en-US" sz="2200" dirty="0" smtClean="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a:solidFill>
            <a:schemeClr val="accent2">
              <a:lumMod val="60000"/>
              <a:lumOff val="40000"/>
            </a:schemeClr>
          </a:solidFill>
        </p:spPr>
        <p:txBody>
          <a:bodyPr/>
          <a:lstStyle/>
          <a:p>
            <a:r>
              <a:rPr lang="en-US" dirty="0" smtClean="0"/>
              <a:t>Cloud deployment models</a:t>
            </a:r>
            <a:endParaRPr lang="en-US" dirty="0"/>
          </a:p>
        </p:txBody>
      </p:sp>
      <p:sp>
        <p:nvSpPr>
          <p:cNvPr id="3" name="Subtitle 2"/>
          <p:cNvSpPr>
            <a:spLocks noGrp="1"/>
          </p:cNvSpPr>
          <p:nvPr>
            <p:ph type="subTitle" idx="1"/>
          </p:nvPr>
        </p:nvSpPr>
        <p:spPr>
          <a:xfrm>
            <a:off x="914400" y="2057400"/>
            <a:ext cx="7391400" cy="4191000"/>
          </a:xfrm>
        </p:spPr>
        <p:txBody>
          <a:bodyPr>
            <a:normAutofit fontScale="90000" lnSpcReduction="20000"/>
          </a:bodyPr>
          <a:lstStyle/>
          <a:p>
            <a:pPr marL="0" lvl="1" indent="74930" algn="l">
              <a:buFont typeface="Arial" panose="020B0604020202020204" pitchFamily="34" charset="0"/>
              <a:buChar char="•"/>
            </a:pPr>
            <a:r>
              <a:rPr lang="en-US" sz="2400" b="1" dirty="0" smtClean="0">
                <a:solidFill>
                  <a:schemeClr val="tx1"/>
                </a:solidFill>
              </a:rPr>
              <a:t>Community cloud </a:t>
            </a:r>
            <a:r>
              <a:rPr lang="en-US" sz="2400" dirty="0" smtClean="0">
                <a:solidFill>
                  <a:schemeClr val="tx1"/>
                </a:solidFill>
              </a:rPr>
              <a:t>- It allows systems and services to be accessible by </a:t>
            </a:r>
            <a:r>
              <a:rPr lang="en-US" sz="2400" dirty="0" smtClean="0">
                <a:solidFill>
                  <a:srgbClr val="FF0000"/>
                </a:solidFill>
              </a:rPr>
              <a:t>group of organizations.</a:t>
            </a:r>
            <a:endParaRPr lang="en-US" sz="2400" dirty="0" smtClean="0">
              <a:solidFill>
                <a:srgbClr val="FF0000"/>
              </a:solidFill>
            </a:endParaRPr>
          </a:p>
          <a:p>
            <a:pPr lvl="2" algn="l">
              <a:buFont typeface="Arial" panose="020B0604020202020204" pitchFamily="34" charset="0"/>
              <a:buChar char="•"/>
            </a:pPr>
            <a:r>
              <a:rPr lang="en-US" dirty="0" smtClean="0">
                <a:solidFill>
                  <a:schemeClr val="tx1"/>
                </a:solidFill>
              </a:rPr>
              <a:t>managed by organization  or a 3rd party </a:t>
            </a:r>
            <a:endParaRPr lang="en-US" dirty="0" smtClean="0">
              <a:solidFill>
                <a:schemeClr val="tx1"/>
              </a:solidFill>
            </a:endParaRPr>
          </a:p>
          <a:p>
            <a:pPr lvl="2" algn="l">
              <a:buFont typeface="Arial" panose="020B0604020202020204" pitchFamily="34" charset="0"/>
              <a:buChar char="•"/>
            </a:pPr>
            <a:r>
              <a:rPr lang="en-US" dirty="0" smtClean="0">
                <a:solidFill>
                  <a:schemeClr val="tx1"/>
                </a:solidFill>
              </a:rPr>
              <a:t>several orgs that have </a:t>
            </a:r>
            <a:r>
              <a:rPr lang="en-US" dirty="0" smtClean="0">
                <a:solidFill>
                  <a:srgbClr val="00B050"/>
                </a:solidFill>
              </a:rPr>
              <a:t>shared concerns </a:t>
            </a:r>
            <a:endParaRPr lang="en-US" dirty="0" smtClean="0">
              <a:solidFill>
                <a:srgbClr val="00B050"/>
              </a:solidFill>
            </a:endParaRPr>
          </a:p>
          <a:p>
            <a:pPr lvl="2" algn="l">
              <a:buFont typeface="Arial" panose="020B0604020202020204" pitchFamily="34" charset="0"/>
              <a:buChar char="•"/>
            </a:pPr>
            <a:r>
              <a:rPr lang="en-US" dirty="0" smtClean="0">
                <a:solidFill>
                  <a:schemeClr val="tx1"/>
                </a:solidFill>
              </a:rPr>
              <a:t>Ex -</a:t>
            </a:r>
            <a:r>
              <a:rPr lang="en-US" dirty="0" err="1" smtClean="0">
                <a:solidFill>
                  <a:schemeClr val="tx1"/>
                </a:solidFill>
              </a:rPr>
              <a:t>CityCloud</a:t>
            </a:r>
            <a:r>
              <a:rPr lang="en-US" dirty="0" smtClean="0">
                <a:solidFill>
                  <a:schemeClr val="tx1"/>
                </a:solidFill>
              </a:rPr>
              <a:t> ,  A good example is the U.S.-based dedicated IBM SoftLayer cloud for federal agencies</a:t>
            </a:r>
            <a:endParaRPr lang="en-US" dirty="0" smtClean="0">
              <a:solidFill>
                <a:schemeClr val="tx1"/>
              </a:solidFill>
            </a:endParaRPr>
          </a:p>
          <a:p>
            <a:pPr algn="l">
              <a:buFont typeface="Arial" panose="020B0604020202020204" pitchFamily="34" charset="0"/>
              <a:buChar char="•"/>
            </a:pPr>
            <a:endParaRPr lang="en-US" sz="2400" dirty="0" smtClean="0">
              <a:solidFill>
                <a:schemeClr val="tx1"/>
              </a:solidFill>
            </a:endParaRPr>
          </a:p>
          <a:p>
            <a:pPr algn="l">
              <a:buFont typeface="Arial" panose="020B0604020202020204" pitchFamily="34" charset="0"/>
              <a:buChar char="•"/>
            </a:pPr>
            <a:r>
              <a:rPr lang="en-US" sz="2400" b="1" dirty="0" smtClean="0">
                <a:solidFill>
                  <a:schemeClr val="tx1"/>
                </a:solidFill>
              </a:rPr>
              <a:t>Hybrid cloud</a:t>
            </a:r>
            <a:r>
              <a:rPr lang="en-US" sz="2400" dirty="0" smtClean="0">
                <a:solidFill>
                  <a:schemeClr val="tx1"/>
                </a:solidFill>
              </a:rPr>
              <a:t> - It is a mixture of public and private cloud. The </a:t>
            </a:r>
            <a:r>
              <a:rPr lang="en-US" sz="2400" dirty="0" smtClean="0">
                <a:solidFill>
                  <a:srgbClr val="FF0000"/>
                </a:solidFill>
              </a:rPr>
              <a:t>critical activities </a:t>
            </a:r>
            <a:r>
              <a:rPr lang="en-US" sz="2400" dirty="0" smtClean="0">
                <a:solidFill>
                  <a:schemeClr val="tx1"/>
                </a:solidFill>
              </a:rPr>
              <a:t>are performed by </a:t>
            </a:r>
            <a:r>
              <a:rPr lang="en-US" sz="2400" dirty="0" smtClean="0">
                <a:solidFill>
                  <a:srgbClr val="00B050"/>
                </a:solidFill>
              </a:rPr>
              <a:t>private cloud </a:t>
            </a:r>
            <a:r>
              <a:rPr lang="en-US" sz="2400" dirty="0" smtClean="0">
                <a:solidFill>
                  <a:schemeClr val="tx1"/>
                </a:solidFill>
              </a:rPr>
              <a:t>and the </a:t>
            </a:r>
            <a:r>
              <a:rPr lang="en-US" sz="2400" dirty="0" smtClean="0">
                <a:solidFill>
                  <a:srgbClr val="FF0000"/>
                </a:solidFill>
              </a:rPr>
              <a:t>non-critical activities </a:t>
            </a:r>
            <a:r>
              <a:rPr lang="en-US" sz="2400" dirty="0" smtClean="0">
                <a:solidFill>
                  <a:schemeClr val="tx1"/>
                </a:solidFill>
              </a:rPr>
              <a:t>are performed by </a:t>
            </a:r>
            <a:r>
              <a:rPr lang="en-US" sz="2400" dirty="0" smtClean="0">
                <a:solidFill>
                  <a:srgbClr val="00B050"/>
                </a:solidFill>
              </a:rPr>
              <a:t>public cloud.</a:t>
            </a:r>
            <a:endParaRPr lang="en-US" sz="2400" dirty="0" smtClean="0">
              <a:solidFill>
                <a:srgbClr val="00B050"/>
              </a:solidFill>
            </a:endParaRPr>
          </a:p>
          <a:p>
            <a:pPr marL="457200" lvl="2" algn="l">
              <a:buFont typeface="Arial" panose="020B0604020202020204" pitchFamily="34" charset="0"/>
              <a:buChar char="•"/>
            </a:pPr>
            <a:r>
              <a:rPr lang="en-US" smtClean="0">
                <a:solidFill>
                  <a:schemeClr val="tx1"/>
                </a:solidFill>
              </a:rPr>
              <a:t>Netflix, Hulu, Uber and Airbnb all rely heavily on hybrid cloud data storage due to its on-demand and pay-per-use features.</a:t>
            </a:r>
            <a:r>
              <a:rPr lang="en-US" dirty="0" smtClean="0">
                <a:solidFill>
                  <a:schemeClr val="tx1"/>
                </a:solidFill>
              </a:rPr>
              <a:t> </a:t>
            </a:r>
            <a:endParaRPr lang="en-US" dirty="0" smtClean="0">
              <a:solidFill>
                <a:schemeClr val="tx1"/>
              </a:solidFill>
            </a:endParaRPr>
          </a:p>
          <a:p>
            <a:pPr algn="l">
              <a:buFont typeface="Arial" panose="020B0604020202020204" pitchFamily="34" charset="0"/>
              <a:buChar char="•"/>
            </a:pPr>
            <a:endParaRPr lang="en-US" dirty="0" smtClean="0">
              <a:solidFill>
                <a:schemeClr val="tx1"/>
              </a:solidFill>
            </a:endParaRPr>
          </a:p>
          <a:p>
            <a:pPr algn="l">
              <a:buFont typeface="Arial" panose="020B0604020202020204" pitchFamily="34" charset="0"/>
              <a:buChar char="•"/>
            </a:pPr>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33400" y="76200"/>
            <a:ext cx="8229600" cy="714375"/>
          </a:xfrm>
        </p:spPr>
        <p:txBody>
          <a:bodyPr>
            <a:normAutofit fontScale="90000"/>
          </a:bodyPr>
          <a:p>
            <a:r>
              <a:rPr lang="en-US"/>
              <a:t>Public Cloud </a:t>
            </a:r>
            <a:endParaRPr lang="en-US"/>
          </a:p>
        </p:txBody>
      </p:sp>
      <p:sp>
        <p:nvSpPr>
          <p:cNvPr id="3" name="Content Placeholder 2"/>
          <p:cNvSpPr>
            <a:spLocks noGrp="1"/>
          </p:cNvSpPr>
          <p:nvPr>
            <p:ph sz="half" idx="1"/>
          </p:nvPr>
        </p:nvSpPr>
        <p:spPr>
          <a:xfrm>
            <a:off x="360680" y="790575"/>
            <a:ext cx="8575040" cy="5691505"/>
          </a:xfrm>
        </p:spPr>
        <p:txBody>
          <a:bodyPr>
            <a:noAutofit/>
          </a:bodyPr>
          <a:p>
            <a:pPr marL="0" indent="0" algn="ctr">
              <a:buNone/>
            </a:pPr>
            <a:r>
              <a:rPr lang="en-US" sz="1800" b="1" u="sng">
                <a:solidFill>
                  <a:srgbClr val="C00000"/>
                </a:solidFill>
                <a:sym typeface="+mn-ea"/>
              </a:rPr>
              <a:t>Advantages</a:t>
            </a:r>
            <a:endParaRPr lang="en-US" sz="1800" b="1" u="sng">
              <a:solidFill>
                <a:srgbClr val="C00000"/>
              </a:solidFill>
            </a:endParaRPr>
          </a:p>
          <a:p>
            <a:pPr marL="0" indent="0">
              <a:buNone/>
            </a:pPr>
            <a:r>
              <a:rPr lang="en-US" sz="1800"/>
              <a:t>Public Cloud used to provide utility computing</a:t>
            </a:r>
            <a:endParaRPr lang="en-US" sz="1800"/>
          </a:p>
          <a:p>
            <a:pPr marL="0" indent="0">
              <a:buNone/>
            </a:pPr>
            <a:r>
              <a:rPr lang="en-US" sz="1800"/>
              <a:t>1. </a:t>
            </a:r>
            <a:r>
              <a:rPr lang="en-US" sz="1800" b="1"/>
              <a:t>COST SAVING - </a:t>
            </a:r>
            <a:r>
              <a:rPr lang="en-US" sz="1800"/>
              <a:t>The most prevalent benefit in a public cloud is cost savings. Organizations do not buy, install, operate or maintain servers or other equipment as they would with private clouds. Organizations may develop their own applications, but they are hosted by a public cloud provider.</a:t>
            </a:r>
            <a:endParaRPr lang="en-US" sz="1800"/>
          </a:p>
          <a:p>
            <a:pPr marL="0" indent="0">
              <a:buNone/>
            </a:pPr>
            <a:r>
              <a:rPr lang="en-US" sz="1800"/>
              <a:t>2.</a:t>
            </a:r>
            <a:r>
              <a:rPr lang="en-US" sz="1800" b="1"/>
              <a:t> RELIABILITY</a:t>
            </a:r>
            <a:r>
              <a:rPr lang="en-US" sz="1800"/>
              <a:t> </a:t>
            </a:r>
            <a:endParaRPr lang="en-US" sz="1800"/>
          </a:p>
          <a:p>
            <a:pPr marL="0" indent="0">
              <a:buNone/>
            </a:pPr>
            <a:r>
              <a:rPr lang="en-US" sz="1800"/>
              <a:t>Since public cloud employs large number of resources from different locations, if any of the resource fail, public cloud can employ another one.</a:t>
            </a:r>
            <a:endParaRPr lang="en-US" sz="1800"/>
          </a:p>
          <a:p>
            <a:pPr marL="0" indent="0">
              <a:buNone/>
            </a:pPr>
            <a:r>
              <a:rPr lang="en-US" sz="1800" b="1"/>
              <a:t> 3. FLEXIBILITY</a:t>
            </a:r>
            <a:r>
              <a:rPr lang="en-US" sz="1800"/>
              <a:t> </a:t>
            </a:r>
            <a:endParaRPr lang="en-US" sz="1800"/>
          </a:p>
          <a:p>
            <a:pPr marL="0" indent="0">
              <a:buNone/>
            </a:pPr>
            <a:r>
              <a:rPr lang="en-US" sz="1800"/>
              <a:t>It is also very easy to integrate public cloud with private cloud, hence gives consumers a flexible approach. </a:t>
            </a:r>
            <a:endParaRPr lang="en-US" sz="1800"/>
          </a:p>
          <a:p>
            <a:pPr marL="0" indent="0">
              <a:buNone/>
            </a:pPr>
            <a:r>
              <a:rPr lang="en-US" sz="1800" b="1"/>
              <a:t>4.LOCATION INDEPENDENCE </a:t>
            </a:r>
            <a:endParaRPr lang="en-US" sz="1800" b="1"/>
          </a:p>
          <a:p>
            <a:pPr marL="0" indent="0">
              <a:buNone/>
            </a:pPr>
            <a:r>
              <a:rPr lang="en-US" sz="1800"/>
              <a:t>Since, public cloud services are delivered through Internet therefore ensures location independence. </a:t>
            </a:r>
            <a:endParaRPr lang="en-US" sz="1800"/>
          </a:p>
          <a:p>
            <a:pPr marL="0" indent="0">
              <a:buNone/>
            </a:pPr>
            <a:r>
              <a:rPr lang="en-US" sz="1800" b="1"/>
              <a:t>5. UTILITY STYLE COSTING </a:t>
            </a:r>
            <a:endParaRPr lang="en-US" sz="1800" b="1"/>
          </a:p>
          <a:p>
            <a:pPr marL="0" indent="0">
              <a:buNone/>
            </a:pPr>
            <a:r>
              <a:rPr lang="en-US" sz="1800"/>
              <a:t>Public cloud is also based on pay-per-use model and resources are accessible whenever consumer needs it. It helps businesses, especially the small and medium size, to tightly control their costs by paying for the infrastructure only based on their needs</a:t>
            </a:r>
            <a:endParaRPr lang="en-US" sz="1800"/>
          </a:p>
          <a:p>
            <a:pPr marL="0" indent="0">
              <a:buNone/>
            </a:pPr>
            <a:endParaRPr lang="en-US"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76200"/>
            <a:ext cx="8229600" cy="763270"/>
          </a:xfrm>
        </p:spPr>
        <p:txBody>
          <a:bodyPr>
            <a:normAutofit fontScale="90000"/>
          </a:bodyPr>
          <a:p>
            <a:r>
              <a:rPr lang="en-US"/>
              <a:t>Public cloud contd..</a:t>
            </a:r>
            <a:endParaRPr lang="en-US"/>
          </a:p>
        </p:txBody>
      </p:sp>
      <p:sp>
        <p:nvSpPr>
          <p:cNvPr id="3" name="Content Placeholder 2"/>
          <p:cNvSpPr>
            <a:spLocks noGrp="1"/>
          </p:cNvSpPr>
          <p:nvPr>
            <p:ph sz="half" idx="1"/>
          </p:nvPr>
        </p:nvSpPr>
        <p:spPr>
          <a:xfrm>
            <a:off x="253365" y="808355"/>
            <a:ext cx="8648065" cy="5929630"/>
          </a:xfrm>
        </p:spPr>
        <p:txBody>
          <a:bodyPr>
            <a:noAutofit/>
          </a:bodyPr>
          <a:p>
            <a:pPr marL="0" indent="0">
              <a:buNone/>
            </a:pPr>
            <a:r>
              <a:rPr lang="en-US" sz="1800" b="1">
                <a:sym typeface="+mn-ea"/>
              </a:rPr>
              <a:t>6. HIGH SCALABILITY </a:t>
            </a:r>
            <a:endParaRPr lang="en-US" sz="1800" b="1"/>
          </a:p>
          <a:p>
            <a:pPr marL="0" indent="0">
              <a:buNone/>
            </a:pPr>
            <a:r>
              <a:rPr lang="en-US" sz="1800">
                <a:sym typeface="+mn-ea"/>
              </a:rPr>
              <a:t>Cloud resources are made available on demand from a pool of resources, i.e., they can be scaled up or down according the requirement. </a:t>
            </a:r>
            <a:endParaRPr lang="en-US" sz="1800"/>
          </a:p>
          <a:p>
            <a:pPr marL="0" indent="0">
              <a:buNone/>
            </a:pPr>
            <a:r>
              <a:rPr lang="en-US" sz="1800" b="1">
                <a:sym typeface="+mn-ea"/>
              </a:rPr>
              <a:t>7. No Maintenance:</a:t>
            </a:r>
            <a:endParaRPr lang="en-US" sz="1800" b="1"/>
          </a:p>
          <a:p>
            <a:pPr marL="0" indent="0">
              <a:buNone/>
            </a:pPr>
            <a:r>
              <a:rPr lang="en-US" sz="1800">
                <a:sym typeface="+mn-ea"/>
              </a:rPr>
              <a:t>The cloud provider is responsible for the maintenance of the hardware, software, and networks in the cloud. Businesses, therefore, do not need to worry about keeping their infrastructure up-to-date or worry about aspects like security and upgrades</a:t>
            </a:r>
            <a:endParaRPr lang="en-US" sz="1800"/>
          </a:p>
          <a:p>
            <a:pPr marL="0" indent="0" algn="ctr">
              <a:buNone/>
            </a:pPr>
            <a:r>
              <a:rPr lang="en-US" sz="2000" b="1" u="sng">
                <a:solidFill>
                  <a:srgbClr val="C00000"/>
                </a:solidFill>
              </a:rPr>
              <a:t>Disadvantages</a:t>
            </a:r>
            <a:endParaRPr lang="en-US" sz="2000" b="1" u="sng">
              <a:solidFill>
                <a:srgbClr val="C00000"/>
              </a:solidFill>
            </a:endParaRPr>
          </a:p>
          <a:p>
            <a:pPr marL="0" indent="0">
              <a:buNone/>
            </a:pPr>
            <a:r>
              <a:rPr lang="en-US" sz="1800"/>
              <a:t>1. </a:t>
            </a:r>
            <a:r>
              <a:rPr lang="en-US" sz="1800" b="1">
                <a:solidFill>
                  <a:srgbClr val="FF0000"/>
                </a:solidFill>
              </a:rPr>
              <a:t>Lacks proper controls:</a:t>
            </a:r>
            <a:r>
              <a:rPr lang="en-US" sz="1800"/>
              <a:t> The client has no control of data or infrastructure. There are issues of data privacy and integrity. The service level policies and compliances are completely enforced by the service provider.</a:t>
            </a:r>
            <a:endParaRPr lang="en-US" sz="1800"/>
          </a:p>
          <a:p>
            <a:pPr marL="0" indent="0">
              <a:buNone/>
            </a:pPr>
            <a:r>
              <a:rPr lang="en-US" sz="1800"/>
              <a:t>2. </a:t>
            </a:r>
            <a:r>
              <a:rPr lang="en-US" sz="1800" b="1">
                <a:solidFill>
                  <a:srgbClr val="FF0000"/>
                </a:solidFill>
              </a:rPr>
              <a:t>Weak on Security:</a:t>
            </a:r>
            <a:r>
              <a:rPr lang="en-US" sz="1800"/>
              <a:t> Since the hardware resource is shared between multiple users, IT security issues are more profound and data is vulnerable to thefts.</a:t>
            </a:r>
            <a:endParaRPr lang="en-US" sz="1800"/>
          </a:p>
          <a:p>
            <a:pPr marL="0" indent="0">
              <a:buNone/>
            </a:pPr>
            <a:r>
              <a:rPr lang="en-US" sz="1800"/>
              <a:t>3. </a:t>
            </a:r>
            <a:r>
              <a:rPr lang="en-US" sz="1800" b="1">
                <a:solidFill>
                  <a:srgbClr val="FF0000"/>
                </a:solidFill>
              </a:rPr>
              <a:t>Performance: </a:t>
            </a:r>
            <a:r>
              <a:rPr lang="en-US" sz="1800"/>
              <a:t>The performance of the network depends on the speed of the internet connectivity.</a:t>
            </a:r>
            <a:endParaRPr lang="en-US" sz="1800"/>
          </a:p>
          <a:p>
            <a:pPr marL="0" indent="0">
              <a:buNone/>
            </a:pPr>
            <a:r>
              <a:rPr lang="en-US" sz="1800" b="1" i="1">
                <a:solidFill>
                  <a:srgbClr val="0070C0"/>
                </a:solidFill>
              </a:rPr>
              <a:t>Example</a:t>
            </a:r>
            <a:endParaRPr lang="en-US" sz="1800" b="1" i="1">
              <a:solidFill>
                <a:srgbClr val="0070C0"/>
              </a:solidFill>
            </a:endParaRPr>
          </a:p>
          <a:p>
            <a:pPr marL="0" indent="0">
              <a:buNone/>
            </a:pPr>
            <a:r>
              <a:rPr lang="en-US" sz="1800" i="1">
                <a:solidFill>
                  <a:srgbClr val="0070C0"/>
                </a:solidFill>
              </a:rPr>
              <a:t>–Amazon EC2: Amazon datacenters, Xen, EC2 APIs and administrative interface</a:t>
            </a:r>
            <a:endParaRPr lang="en-US" sz="1800" i="1">
              <a:solidFill>
                <a:srgbClr val="0070C0"/>
              </a:solidFill>
            </a:endParaRPr>
          </a:p>
          <a:p>
            <a:pPr marL="0" indent="0">
              <a:buNone/>
            </a:pPr>
            <a:r>
              <a:rPr lang="en-US" sz="1800" i="1">
                <a:solidFill>
                  <a:srgbClr val="0070C0"/>
                </a:solidFill>
              </a:rPr>
              <a:t>–Google AppEngine: Google data center, GFS, AppEngine APIs, administrative interface…</a:t>
            </a:r>
            <a:endParaRPr lang="en-US" sz="1800" i="1">
              <a:solidFill>
                <a:srgbClr val="0070C0"/>
              </a:solidFill>
            </a:endParaRPr>
          </a:p>
          <a:p>
            <a:pPr marL="0" indent="0">
              <a:buNone/>
            </a:pPr>
            <a:r>
              <a:rPr lang="en-US" sz="1800" i="1">
                <a:solidFill>
                  <a:srgbClr val="0070C0"/>
                </a:solidFill>
              </a:rPr>
              <a:t>–Batch processing softwares: MapReduce, Hadoop, Pig, Dryad</a:t>
            </a:r>
            <a:endParaRPr lang="en-US" sz="1800" i="1">
              <a:solidFill>
                <a:srgbClr val="0070C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38480" y="-76200"/>
            <a:ext cx="8229600" cy="1024255"/>
          </a:xfrm>
        </p:spPr>
        <p:txBody>
          <a:bodyPr/>
          <a:p>
            <a:r>
              <a:rPr lang="en-US"/>
              <a:t>Private Cloud - Advantages</a:t>
            </a:r>
            <a:endParaRPr lang="en-US"/>
          </a:p>
        </p:txBody>
      </p:sp>
      <p:sp>
        <p:nvSpPr>
          <p:cNvPr id="3" name="Content Placeholder 2"/>
          <p:cNvSpPr>
            <a:spLocks noGrp="1"/>
          </p:cNvSpPr>
          <p:nvPr>
            <p:ph sz="half" idx="1"/>
          </p:nvPr>
        </p:nvSpPr>
        <p:spPr>
          <a:xfrm>
            <a:off x="234315" y="782955"/>
            <a:ext cx="8837295" cy="5932170"/>
          </a:xfrm>
        </p:spPr>
        <p:txBody>
          <a:bodyPr>
            <a:normAutofit fontScale="25000"/>
          </a:bodyPr>
          <a:p>
            <a:pPr marL="0" indent="0">
              <a:buNone/>
            </a:pPr>
            <a:r>
              <a:rPr lang="en-US" sz="6400"/>
              <a:t>The private cloud allows systems and services to be accessible within an organization. It is more secured because of its private nature. Datacenter are not available for rental.</a:t>
            </a:r>
            <a:endParaRPr lang="en-US" sz="6400"/>
          </a:p>
          <a:p>
            <a:pPr marL="0" indent="0">
              <a:buNone/>
            </a:pPr>
            <a:r>
              <a:rPr lang="en-US" sz="6400"/>
              <a:t>1.) </a:t>
            </a:r>
            <a:r>
              <a:rPr lang="en-US" sz="6400" b="1"/>
              <a:t>HIGHER SECURITY AND PRIVACY</a:t>
            </a:r>
            <a:r>
              <a:rPr lang="en-US" sz="6400"/>
              <a:t> </a:t>
            </a:r>
            <a:endParaRPr lang="en-US" sz="6400"/>
          </a:p>
          <a:p>
            <a:r>
              <a:rPr lang="en-US" sz="6400"/>
              <a:t>Private cloud operations are not available to general public and resources are shared from distinct pool of resources, therefore, ensures high security and privacy. This restricted access of private cloud can integrate with a firm's firewall and other remote access policies, offers an additional layer of security.</a:t>
            </a:r>
            <a:endParaRPr lang="en-US" sz="6400"/>
          </a:p>
          <a:p>
            <a:pPr marL="0" indent="0">
              <a:buNone/>
            </a:pPr>
            <a:r>
              <a:rPr lang="en-US" sz="6400"/>
              <a:t>2) </a:t>
            </a:r>
            <a:r>
              <a:rPr lang="en-US" sz="6400" b="1"/>
              <a:t>Improved reliability</a:t>
            </a:r>
            <a:r>
              <a:rPr lang="en-US" sz="6400"/>
              <a:t>: When compared to either dedicated hardware or public cloud alternatives, private cloud offers a greater degree of reliability thanks to a fault resilient and redundant architecture that isn't shared in any way.</a:t>
            </a:r>
            <a:endParaRPr lang="en-US" sz="6400"/>
          </a:p>
          <a:p>
            <a:pPr marL="0" indent="0">
              <a:buNone/>
            </a:pPr>
            <a:r>
              <a:rPr lang="en-US" sz="6400"/>
              <a:t>3)</a:t>
            </a:r>
            <a:r>
              <a:rPr lang="en-US" sz="6400" b="1"/>
              <a:t> Increased flexibility</a:t>
            </a:r>
            <a:r>
              <a:rPr lang="en-US" sz="6400"/>
              <a:t>: Unlike a physical machine, a virtual machine can be scaled up and down seamlessly. And when you own all the virtual machines, you can reallocate resources dynamically, wherever they are needed most.</a:t>
            </a:r>
            <a:endParaRPr lang="en-US" sz="6400"/>
          </a:p>
          <a:p>
            <a:pPr marL="0" indent="0">
              <a:buNone/>
            </a:pPr>
            <a:r>
              <a:rPr lang="en-US" sz="6400"/>
              <a:t>4)</a:t>
            </a:r>
            <a:r>
              <a:rPr lang="en-US" sz="6400" b="1"/>
              <a:t> Total CONTROL </a:t>
            </a:r>
            <a:endParaRPr lang="en-US" sz="6400"/>
          </a:p>
          <a:p>
            <a:r>
              <a:rPr lang="en-US" sz="6400"/>
              <a:t>Private clouds have more control on its resources and hardware than public cloud because it is accessed only within an organization.  Although there is a fair amount of universal best practice that you should no doubt follow, you are free to build and configure your private cloud in any way you like. For example, you have the freedom to use any operating systems and applications you please and to allocate resources in any way you see fit</a:t>
            </a:r>
            <a:endParaRPr lang="en-US" sz="6400"/>
          </a:p>
          <a:p>
            <a:pPr marL="0" indent="0">
              <a:buNone/>
            </a:pPr>
            <a:r>
              <a:rPr lang="en-US" sz="6400"/>
              <a:t>5) </a:t>
            </a:r>
            <a:r>
              <a:rPr lang="en-US" sz="6400" b="1"/>
              <a:t>Better performance </a:t>
            </a:r>
            <a:r>
              <a:rPr lang="en-US" sz="6400"/>
              <a:t>- A private cloud stays inside company's intranet network behind a firewall. It provides access to the same resources as the public model, but with less exposure to Internet security risks.</a:t>
            </a:r>
            <a:endParaRPr lang="en-US" sz="6400"/>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317"/>
            <a:ext cx="8229600" cy="1143000"/>
          </a:xfrm>
        </p:spPr>
        <p:txBody>
          <a:bodyPr/>
          <a:p>
            <a:r>
              <a:rPr lang="en-US"/>
              <a:t>Private cloud contd..</a:t>
            </a:r>
            <a:endParaRPr lang="en-US"/>
          </a:p>
        </p:txBody>
      </p:sp>
      <p:sp>
        <p:nvSpPr>
          <p:cNvPr id="3" name="Content Placeholder 2"/>
          <p:cNvSpPr>
            <a:spLocks noGrp="1"/>
          </p:cNvSpPr>
          <p:nvPr>
            <p:ph sz="half" idx="1"/>
          </p:nvPr>
        </p:nvSpPr>
        <p:spPr>
          <a:xfrm>
            <a:off x="228600" y="914400"/>
            <a:ext cx="8498840" cy="5110480"/>
          </a:xfrm>
        </p:spPr>
        <p:txBody>
          <a:bodyPr>
            <a:noAutofit/>
          </a:bodyPr>
          <a:p>
            <a:pPr marL="0" indent="0" algn="ctr">
              <a:buNone/>
            </a:pPr>
            <a:r>
              <a:rPr lang="en-US" sz="1700" b="1" u="sng">
                <a:solidFill>
                  <a:srgbClr val="C00000"/>
                </a:solidFill>
                <a:sym typeface="+mn-ea"/>
              </a:rPr>
              <a:t>Disadvantages</a:t>
            </a:r>
            <a:endParaRPr lang="en-US" sz="1700" b="1" u="sng">
              <a:solidFill>
                <a:srgbClr val="C00000"/>
              </a:solidFill>
            </a:endParaRPr>
          </a:p>
          <a:p>
            <a:pPr marL="0" indent="0">
              <a:buNone/>
            </a:pPr>
            <a:r>
              <a:rPr lang="en-US" sz="1700"/>
              <a:t>1. </a:t>
            </a:r>
            <a:r>
              <a:rPr lang="en-US" sz="1700" b="1"/>
              <a:t>RESTRICTED AREA </a:t>
            </a:r>
            <a:endParaRPr lang="en-US" sz="1700"/>
          </a:p>
          <a:p>
            <a:r>
              <a:rPr lang="en-US" sz="1700"/>
              <a:t>Private cloud is only accessible locally and is very difficult to deploy globally.</a:t>
            </a:r>
            <a:endParaRPr lang="en-US" sz="1700"/>
          </a:p>
          <a:p>
            <a:pPr marL="0" indent="0">
              <a:buNone/>
            </a:pPr>
            <a:r>
              <a:rPr lang="en-US" sz="1700"/>
              <a:t>2. INFLEXIBLE PRICING &amp; Higher Cost</a:t>
            </a:r>
            <a:endParaRPr lang="en-US" sz="1700" b="1"/>
          </a:p>
          <a:p>
            <a:r>
              <a:rPr lang="en-US" sz="1700"/>
              <a:t>In order to fulfill demand, purchasing new hardware is very costly. private clouds are more expensive than public because they require both hardware and maintenance. You will need not only the hardware but also the operating system and licenses for software applications. </a:t>
            </a:r>
            <a:endParaRPr lang="en-US" sz="1700"/>
          </a:p>
          <a:p>
            <a:pPr marL="0" indent="0">
              <a:buNone/>
            </a:pPr>
            <a:r>
              <a:rPr lang="en-US" sz="1700"/>
              <a:t>3. </a:t>
            </a:r>
            <a:r>
              <a:rPr lang="en-US" sz="1700" b="1"/>
              <a:t>LIMITED SCALABILITY </a:t>
            </a:r>
            <a:endParaRPr lang="en-US" sz="1700"/>
          </a:p>
          <a:p>
            <a:r>
              <a:rPr lang="en-US" sz="1700"/>
              <a:t>Private cloud can be scaled only within capacity of internal hosted resources.</a:t>
            </a:r>
            <a:endParaRPr lang="en-US" sz="1700"/>
          </a:p>
          <a:p>
            <a:pPr marL="0" indent="0">
              <a:buNone/>
            </a:pPr>
            <a:r>
              <a:rPr lang="en-US" sz="1700"/>
              <a:t>4. </a:t>
            </a:r>
            <a:r>
              <a:rPr lang="en-US" sz="1700" b="1"/>
              <a:t>ADDITIONAL SKILLS </a:t>
            </a:r>
            <a:endParaRPr lang="en-US" sz="1700"/>
          </a:p>
          <a:p>
            <a:r>
              <a:rPr lang="en-US" sz="1700"/>
              <a:t>In order to maintain cloud deployment, organization requires more skilled and expertise.</a:t>
            </a:r>
            <a:endParaRPr lang="en-US" sz="1700"/>
          </a:p>
          <a:p>
            <a:pPr marL="0" indent="0">
              <a:buNone/>
            </a:pPr>
            <a:r>
              <a:rPr lang="en-US" sz="1700"/>
              <a:t>5. </a:t>
            </a:r>
            <a:r>
              <a:rPr lang="en-US" sz="1700" b="1"/>
              <a:t>Under-utilisation:</a:t>
            </a:r>
            <a:r>
              <a:rPr lang="en-US" sz="1700"/>
              <a:t> With a private cloud, the cost of capacity under-utilisation is a cost to you, not to your provider. Therefore managing and maximising utilisation becomes your concern.</a:t>
            </a:r>
            <a:endParaRPr lang="en-US" sz="1700"/>
          </a:p>
          <a:p>
            <a:pPr marL="0" indent="0">
              <a:buNone/>
            </a:pPr>
            <a:r>
              <a:rPr lang="en-US" sz="1700"/>
              <a:t>6. </a:t>
            </a:r>
            <a:r>
              <a:rPr lang="en-US" sz="1700" b="1"/>
              <a:t>Maintenance -</a:t>
            </a:r>
            <a:r>
              <a:rPr lang="en-US" sz="1700"/>
              <a:t> Set up and support for private cloud is more expensive and time consuming than deploying on a public cloud service. It's an investment that needs continuous support and maintenance. A private cloud service requires in-house IT administration.</a:t>
            </a:r>
            <a:endParaRPr lang="en-US" sz="1700"/>
          </a:p>
          <a:p>
            <a:pPr marL="0" indent="0">
              <a:buNone/>
            </a:pPr>
            <a:r>
              <a:rPr lang="en-US" sz="1700" b="1" i="1">
                <a:solidFill>
                  <a:srgbClr val="0070C0"/>
                </a:solidFill>
              </a:rPr>
              <a:t>Example - SBI </a:t>
            </a:r>
            <a:endParaRPr lang="en-US" sz="1700" b="1" i="1">
              <a:solidFill>
                <a:srgbClr val="0070C0"/>
              </a:solidFill>
            </a:endParaRPr>
          </a:p>
          <a:p>
            <a:pPr marL="0" indent="0">
              <a:buNone/>
            </a:pPr>
            <a:r>
              <a:rPr lang="en-US" sz="1700" b="1" i="1">
                <a:solidFill>
                  <a:srgbClr val="0070C0"/>
                </a:solidFill>
              </a:rPr>
              <a:t>Oracle Cloud Platform, Cisco ONE Enterprise Cloud Suite,HP Data Centers</a:t>
            </a:r>
            <a:endParaRPr lang="en-US" sz="1700" b="1" i="1">
              <a:solidFill>
                <a:srgbClr val="0070C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Private and Public cloud</a:t>
            </a:r>
            <a:endParaRPr lang="en-US"/>
          </a:p>
        </p:txBody>
      </p:sp>
      <p:pic>
        <p:nvPicPr>
          <p:cNvPr id="4" name="Content Placeholder 3"/>
          <p:cNvPicPr>
            <a:picLocks noChangeAspect="1"/>
          </p:cNvPicPr>
          <p:nvPr>
            <p:ph idx="1"/>
          </p:nvPr>
        </p:nvPicPr>
        <p:blipFill>
          <a:blip r:embed="rId1"/>
          <a:stretch>
            <a:fillRect/>
          </a:stretch>
        </p:blipFill>
        <p:spPr>
          <a:xfrm>
            <a:off x="990600" y="1981200"/>
            <a:ext cx="7562215" cy="31026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p:cNvPicPr>
            <a:picLocks noChangeAspect="1"/>
          </p:cNvPicPr>
          <p:nvPr>
            <p:ph idx="1"/>
          </p:nvPr>
        </p:nvPicPr>
        <p:blipFill>
          <a:blip r:embed="rId1"/>
          <a:stretch>
            <a:fillRect/>
          </a:stretch>
        </p:blipFill>
        <p:spPr>
          <a:xfrm>
            <a:off x="1828800" y="1981200"/>
            <a:ext cx="5400040" cy="4368800"/>
          </a:xfrm>
          <a:prstGeom prst="rect">
            <a:avLst/>
          </a:prstGeom>
        </p:spPr>
      </p:pic>
      <p:sp>
        <p:nvSpPr>
          <p:cNvPr id="11" name="Title 1"/>
          <p:cNvSpPr>
            <a:spLocks noGrp="1"/>
          </p:cNvSpPr>
          <p:nvPr/>
        </p:nvSpPr>
        <p:spPr>
          <a:xfrm>
            <a:off x="762000" y="381000"/>
            <a:ext cx="7772400" cy="1470025"/>
          </a:xfrm>
          <a:prstGeom prst="rect">
            <a:avLst/>
          </a:prstGeom>
          <a:solidFill>
            <a:schemeClr val="accent2">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Characteristics of Cloud</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75883"/>
            <a:ext cx="8229600" cy="1143000"/>
          </a:xfrm>
        </p:spPr>
        <p:txBody>
          <a:bodyPr/>
          <a:p>
            <a:r>
              <a:rPr lang="en-US"/>
              <a:t>Private vs Public Cloud</a:t>
            </a:r>
            <a:endParaRPr lang="en-US"/>
          </a:p>
        </p:txBody>
      </p:sp>
      <p:pic>
        <p:nvPicPr>
          <p:cNvPr id="4" name="Content Placeholder 3"/>
          <p:cNvPicPr>
            <a:picLocks noChangeAspect="1"/>
          </p:cNvPicPr>
          <p:nvPr>
            <p:ph idx="1"/>
          </p:nvPr>
        </p:nvPicPr>
        <p:blipFill>
          <a:blip r:embed="rId1"/>
          <a:srcRect l="5225" t="25028" r="36753" b="15614"/>
          <a:stretch>
            <a:fillRect/>
          </a:stretch>
        </p:blipFill>
        <p:spPr>
          <a:xfrm>
            <a:off x="99060" y="990600"/>
            <a:ext cx="9044940" cy="54305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l="5090" t="16372" r="35680" b="12949"/>
          <a:stretch>
            <a:fillRect/>
          </a:stretch>
        </p:blipFill>
        <p:spPr>
          <a:xfrm>
            <a:off x="228600" y="1066800"/>
            <a:ext cx="8458200" cy="5678170"/>
          </a:xfrm>
          <a:prstGeom prst="rect">
            <a:avLst/>
          </a:prstGeom>
        </p:spPr>
      </p:pic>
      <p:sp>
        <p:nvSpPr>
          <p:cNvPr id="5" name="Title 4"/>
          <p:cNvSpPr>
            <a:spLocks noGrp="1"/>
          </p:cNvSpPr>
          <p:nvPr>
            <p:ph type="title"/>
          </p:nvPr>
        </p:nvSpPr>
        <p:spPr>
          <a:xfrm>
            <a:off x="457200" y="75883"/>
            <a:ext cx="8229600" cy="1143000"/>
          </a:xfrm>
        </p:spPr>
        <p:txBody>
          <a:bodyPr/>
          <a:p>
            <a:r>
              <a:rPr lang="en-US"/>
              <a:t>Private vs Public Cloud</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52083"/>
            <a:ext cx="8229600" cy="1143000"/>
          </a:xfrm>
        </p:spPr>
        <p:txBody>
          <a:bodyPr/>
          <a:p>
            <a:r>
              <a:rPr lang="en-US"/>
              <a:t>Hybrid Cloud</a:t>
            </a:r>
            <a:endParaRPr lang="en-US"/>
          </a:p>
        </p:txBody>
      </p:sp>
      <p:sp>
        <p:nvSpPr>
          <p:cNvPr id="3" name="Content Placeholder 2"/>
          <p:cNvSpPr>
            <a:spLocks noGrp="1"/>
          </p:cNvSpPr>
          <p:nvPr>
            <p:ph idx="1"/>
          </p:nvPr>
        </p:nvSpPr>
        <p:spPr>
          <a:xfrm>
            <a:off x="457200" y="990600"/>
            <a:ext cx="8229600" cy="5777865"/>
          </a:xfrm>
        </p:spPr>
        <p:txBody>
          <a:bodyPr>
            <a:noAutofit/>
          </a:bodyPr>
          <a:p>
            <a:pPr marL="0" indent="0" algn="ctr">
              <a:buNone/>
            </a:pPr>
            <a:r>
              <a:rPr lang="en-US" sz="2000" b="1" u="sng">
                <a:gradFill>
                  <a:gsLst>
                    <a:gs pos="0">
                      <a:srgbClr val="E30000"/>
                    </a:gs>
                    <a:gs pos="100000">
                      <a:srgbClr val="760303"/>
                    </a:gs>
                  </a:gsLst>
                  <a:lin scaled="0"/>
                </a:gradFill>
              </a:rPr>
              <a:t>Advantages</a:t>
            </a:r>
            <a:endParaRPr lang="en-US" sz="2000" b="1" u="sng">
              <a:gradFill>
                <a:gsLst>
                  <a:gs pos="0">
                    <a:srgbClr val="E30000"/>
                  </a:gs>
                  <a:gs pos="100000">
                    <a:srgbClr val="760303"/>
                  </a:gs>
                </a:gsLst>
                <a:lin scaled="0"/>
              </a:gradFill>
            </a:endParaRPr>
          </a:p>
          <a:p>
            <a:pPr marL="0" indent="0">
              <a:buNone/>
            </a:pPr>
            <a:r>
              <a:rPr lang="en-US" sz="1800"/>
              <a:t>1. SCALABILITY </a:t>
            </a:r>
            <a:endParaRPr lang="en-US" sz="1800"/>
          </a:p>
          <a:p>
            <a:r>
              <a:rPr lang="en-US" sz="1800"/>
              <a:t>It offers both features of public cloud scalability and private cloud scalability. </a:t>
            </a:r>
            <a:endParaRPr lang="en-US" sz="1800"/>
          </a:p>
          <a:p>
            <a:pPr marL="0" indent="0">
              <a:buNone/>
            </a:pPr>
            <a:r>
              <a:rPr lang="en-US" sz="1800"/>
              <a:t>2. FLEXIBILITY </a:t>
            </a:r>
            <a:endParaRPr lang="en-US" sz="1800"/>
          </a:p>
          <a:p>
            <a:r>
              <a:rPr lang="en-US" sz="1800"/>
              <a:t>It offers both secure resources and scalable public resources. </a:t>
            </a:r>
            <a:endParaRPr lang="en-US" sz="1800"/>
          </a:p>
          <a:p>
            <a:pPr marL="0" indent="0">
              <a:buNone/>
            </a:pPr>
            <a:r>
              <a:rPr lang="en-US" sz="1800"/>
              <a:t>3. COST EFFICIENCIES </a:t>
            </a:r>
            <a:endParaRPr lang="en-US" sz="1800"/>
          </a:p>
          <a:p>
            <a:r>
              <a:rPr lang="en-US" sz="1800"/>
              <a:t>Public cloud are more cost effective than private, therefore hybrid cloud can have this saving. </a:t>
            </a:r>
            <a:endParaRPr lang="en-US" sz="1800"/>
          </a:p>
          <a:p>
            <a:pPr marL="0" indent="0">
              <a:buNone/>
            </a:pPr>
            <a:r>
              <a:rPr lang="en-US" sz="1800"/>
              <a:t>4. SECURITY </a:t>
            </a:r>
            <a:endParaRPr lang="en-US" sz="1800"/>
          </a:p>
          <a:p>
            <a:r>
              <a:rPr lang="en-US" sz="1800"/>
              <a:t>Private cloud in hybrid cloud ensures higher degree of security.</a:t>
            </a:r>
            <a:endParaRPr lang="en-US" sz="1800"/>
          </a:p>
          <a:p>
            <a:r>
              <a:rPr lang="en-US" sz="1800"/>
              <a:t> Protecting valuable data is always a challenge in any networked enabled applications. </a:t>
            </a:r>
            <a:endParaRPr lang="en-US" sz="1800"/>
          </a:p>
          <a:p>
            <a:pPr marL="0" indent="0">
              <a:buNone/>
            </a:pPr>
            <a:r>
              <a:rPr lang="en-US" sz="1800"/>
              <a:t>5. Control - Rather than entrusting all aspects of IT infrastructure to a third-party cloud provider, companies can customize the private end of their hybrid cloud model to their specific needs and adjust them accordingly as they see fit.</a:t>
            </a:r>
            <a:endParaRPr lang="en-US" sz="1800"/>
          </a:p>
          <a:p>
            <a:endParaRPr lang="en-US" sz="1800"/>
          </a:p>
          <a:p>
            <a:pPr marL="0" indent="0">
              <a:buNone/>
            </a:pPr>
            <a:r>
              <a:rPr lang="en-US" sz="1800"/>
              <a:t>6. Speed – Though this model is not as much as faster than public cloud but still it is better than private one.</a:t>
            </a:r>
            <a:endParaRPr lang="en-US"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Hybrid Cloud contd..</a:t>
            </a:r>
            <a:endParaRPr lang="en-US"/>
          </a:p>
        </p:txBody>
      </p:sp>
      <p:sp>
        <p:nvSpPr>
          <p:cNvPr id="3" name="Content Placeholder 2"/>
          <p:cNvSpPr>
            <a:spLocks noGrp="1"/>
          </p:cNvSpPr>
          <p:nvPr>
            <p:ph sz="half" idx="1"/>
          </p:nvPr>
        </p:nvSpPr>
        <p:spPr/>
        <p:txBody>
          <a:bodyPr>
            <a:normAutofit fontScale="70000"/>
          </a:bodyPr>
          <a:p>
            <a:pPr marL="0" indent="0">
              <a:buNone/>
            </a:pPr>
            <a:r>
              <a:rPr lang="en-US" b="1">
                <a:solidFill>
                  <a:srgbClr val="00B050"/>
                </a:solidFill>
                <a:sym typeface="+mn-ea"/>
              </a:rPr>
              <a:t>With a hybrid cloud model, however, companies can leverage the security of a private cloud with the power and services of a public cloud.</a:t>
            </a:r>
            <a:endParaRPr lang="en-US" b="1">
              <a:solidFill>
                <a:srgbClr val="00B050"/>
              </a:solidFill>
            </a:endParaRPr>
          </a:p>
          <a:p>
            <a:pPr marL="0" indent="0">
              <a:buNone/>
            </a:pPr>
            <a:r>
              <a:rPr lang="en-US">
                <a:sym typeface="+mn-ea"/>
              </a:rPr>
              <a:t> While data stored in a private environment will likely still have to be transmitted to the public cloud for analytics, applications, and other processes, extensive encryption methods can be implemented to ensure this data remains as secure as possible. </a:t>
            </a:r>
            <a:endParaRPr lang="en-US"/>
          </a:p>
          <a:p>
            <a:endParaRPr lang="en-US"/>
          </a:p>
        </p:txBody>
      </p:sp>
      <p:pic>
        <p:nvPicPr>
          <p:cNvPr id="9" name="Picture 3" descr="source: IntelCanada/Youtube"/>
          <p:cNvPicPr>
            <a:picLocks noChangeAspect="1" noChangeArrowheads="1"/>
          </p:cNvPicPr>
          <p:nvPr>
            <p:ph sz="half" idx="2"/>
          </p:nvPr>
        </p:nvPicPr>
        <p:blipFill>
          <a:blip r:embed="rId1"/>
          <a:srcRect/>
          <a:stretch>
            <a:fillRect/>
          </a:stretch>
        </p:blipFill>
        <p:spPr>
          <a:xfrm>
            <a:off x="4800600" y="2057400"/>
            <a:ext cx="4038600" cy="215328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33400" y="76200"/>
            <a:ext cx="8229600" cy="826770"/>
          </a:xfrm>
        </p:spPr>
        <p:txBody>
          <a:bodyPr/>
          <a:p>
            <a:r>
              <a:rPr lang="en-US"/>
              <a:t>Hybrid Cloud</a:t>
            </a:r>
            <a:endParaRPr lang="en-US"/>
          </a:p>
        </p:txBody>
      </p:sp>
      <p:sp>
        <p:nvSpPr>
          <p:cNvPr id="3" name="Content Placeholder 2"/>
          <p:cNvSpPr>
            <a:spLocks noGrp="1"/>
          </p:cNvSpPr>
          <p:nvPr>
            <p:ph sz="half" idx="1"/>
          </p:nvPr>
        </p:nvSpPr>
        <p:spPr>
          <a:xfrm>
            <a:off x="381000" y="864870"/>
            <a:ext cx="8382000" cy="4880610"/>
          </a:xfrm>
        </p:spPr>
        <p:txBody>
          <a:bodyPr>
            <a:noAutofit/>
          </a:bodyPr>
          <a:p>
            <a:pPr marL="0" indent="0">
              <a:buNone/>
            </a:pPr>
            <a:r>
              <a:rPr lang="en-US" sz="2000" b="1" u="sng">
                <a:gradFill>
                  <a:gsLst>
                    <a:gs pos="0">
                      <a:srgbClr val="E30000"/>
                    </a:gs>
                    <a:gs pos="100000">
                      <a:srgbClr val="760303"/>
                    </a:gs>
                  </a:gsLst>
                  <a:lin scaled="0"/>
                </a:gradFill>
                <a:sym typeface="+mn-ea"/>
              </a:rPr>
              <a:t>Disdvantages</a:t>
            </a:r>
            <a:endParaRPr lang="en-US" sz="2000" b="1" u="sng">
              <a:gradFill>
                <a:gsLst>
                  <a:gs pos="0">
                    <a:srgbClr val="E30000"/>
                  </a:gs>
                  <a:gs pos="100000">
                    <a:srgbClr val="760303"/>
                  </a:gs>
                </a:gsLst>
                <a:lin scaled="0"/>
              </a:gradFill>
            </a:endParaRPr>
          </a:p>
          <a:p>
            <a:pPr marL="0" indent="0">
              <a:buNone/>
            </a:pPr>
            <a:endParaRPr lang="en-US" sz="1900"/>
          </a:p>
          <a:p>
            <a:pPr marL="0" indent="0">
              <a:buNone/>
            </a:pPr>
            <a:r>
              <a:rPr lang="en-US" sz="1900"/>
              <a:t>NETWORKING ISSUES  (</a:t>
            </a:r>
            <a:r>
              <a:rPr lang="en-US" sz="1900">
                <a:sym typeface="+mn-ea"/>
              </a:rPr>
              <a:t>complex system architecture)</a:t>
            </a:r>
            <a:endParaRPr lang="en-US" sz="1900">
              <a:sym typeface="+mn-ea"/>
            </a:endParaRPr>
          </a:p>
          <a:p>
            <a:r>
              <a:rPr lang="en-US" sz="1900"/>
              <a:t>Networking becomes complex due to presence of private and public cloud. </a:t>
            </a:r>
            <a:endParaRPr lang="en-US" sz="1900"/>
          </a:p>
          <a:p>
            <a:endParaRPr lang="en-US" sz="1900"/>
          </a:p>
          <a:p>
            <a:pPr marL="0" indent="0">
              <a:buNone/>
            </a:pPr>
            <a:r>
              <a:rPr lang="en-US" sz="1900"/>
              <a:t>SECURITY COMPLIANCE </a:t>
            </a:r>
            <a:endParaRPr lang="en-US" sz="1900"/>
          </a:p>
          <a:p>
            <a:r>
              <a:rPr lang="en-US" sz="1900"/>
              <a:t>It is necessary to ensure that cloud services are compliant with organization's security policies.</a:t>
            </a:r>
            <a:endParaRPr lang="en-US" sz="1900"/>
          </a:p>
          <a:p>
            <a:pPr marL="0" indent="0">
              <a:buNone/>
            </a:pPr>
            <a:endParaRPr lang="en-US" sz="1900"/>
          </a:p>
          <a:p>
            <a:pPr marL="0" indent="0">
              <a:buNone/>
            </a:pPr>
            <a:r>
              <a:rPr lang="en-US" sz="1900"/>
              <a:t>COST - While the public cloud can offer an attractive option for its flexibility and relatively low cost to operate, building a private enterprise cloud requires significant expenditure and can become expensive very quickly with all the physical hardware necessary.</a:t>
            </a:r>
            <a:endParaRPr lang="en-US" sz="1900"/>
          </a:p>
          <a:p>
            <a:endParaRPr lang="en-US" sz="1900"/>
          </a:p>
          <a:p>
            <a:pPr marL="0" indent="0">
              <a:buNone/>
            </a:pPr>
            <a:r>
              <a:rPr lang="en-US" sz="1900"/>
              <a:t>COMPATIBILITY - Compatibility across infrastructure can prove itself to be a major issue when building a hybrid cloud. With dual levels of infrastructure, a private cloud the company controls and a public one that it doesn’t, the chances are that they will be running different stacks.</a:t>
            </a:r>
            <a:endParaRPr lang="en-US" sz="1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Hybrid Cloud</a:t>
            </a:r>
            <a:endParaRPr lang="en-US"/>
          </a:p>
        </p:txBody>
      </p:sp>
      <p:sp>
        <p:nvSpPr>
          <p:cNvPr id="3" name="Content Placeholder 2"/>
          <p:cNvSpPr>
            <a:spLocks noGrp="1"/>
          </p:cNvSpPr>
          <p:nvPr>
            <p:ph sz="half" idx="1"/>
          </p:nvPr>
        </p:nvSpPr>
        <p:spPr/>
        <p:txBody>
          <a:bodyPr/>
          <a:p>
            <a:r>
              <a:rPr lang="en-US"/>
              <a:t>Top 5 Hybrid Cloud Providers:</a:t>
            </a:r>
            <a:endParaRPr lang="en-US"/>
          </a:p>
          <a:p>
            <a:r>
              <a:rPr lang="en-US"/>
              <a:t>Amazon</a:t>
            </a:r>
            <a:endParaRPr lang="en-US"/>
          </a:p>
          <a:p>
            <a:r>
              <a:rPr lang="en-US"/>
              <a:t>Microsoft</a:t>
            </a:r>
            <a:endParaRPr lang="en-US"/>
          </a:p>
          <a:p>
            <a:r>
              <a:rPr lang="en-US"/>
              <a:t>Google</a:t>
            </a:r>
            <a:endParaRPr lang="en-US"/>
          </a:p>
          <a:p>
            <a:r>
              <a:rPr lang="en-US"/>
              <a:t>Cisco</a:t>
            </a:r>
            <a:endParaRPr lang="en-US"/>
          </a:p>
          <a:p>
            <a:r>
              <a:rPr lang="en-US"/>
              <a:t>NetApp</a:t>
            </a:r>
            <a:endParaRPr lang="en-US"/>
          </a:p>
        </p:txBody>
      </p:sp>
      <p:pic>
        <p:nvPicPr>
          <p:cNvPr id="4" name="Content Placeholder 3"/>
          <p:cNvPicPr>
            <a:picLocks noChangeAspect="1"/>
          </p:cNvPicPr>
          <p:nvPr>
            <p:ph sz="half" idx="2"/>
          </p:nvPr>
        </p:nvPicPr>
        <p:blipFill>
          <a:blip r:embed="rId1"/>
          <a:stretch>
            <a:fillRect/>
          </a:stretch>
        </p:blipFill>
        <p:spPr>
          <a:xfrm>
            <a:off x="3886200" y="1295400"/>
            <a:ext cx="4620895" cy="2503170"/>
          </a:xfrm>
          <a:prstGeom prst="rect">
            <a:avLst/>
          </a:prstGeom>
        </p:spPr>
      </p:pic>
      <p:pic>
        <p:nvPicPr>
          <p:cNvPr id="2" name="Picture 1"/>
          <p:cNvPicPr>
            <a:picLocks noChangeAspect="1"/>
          </p:cNvPicPr>
          <p:nvPr/>
        </p:nvPicPr>
        <p:blipFill>
          <a:blip r:embed="rId2"/>
          <a:stretch>
            <a:fillRect/>
          </a:stretch>
        </p:blipFill>
        <p:spPr>
          <a:xfrm>
            <a:off x="4267200" y="3962400"/>
            <a:ext cx="3822700" cy="25527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30162"/>
            <a:ext cx="8229600" cy="1143000"/>
          </a:xfrm>
        </p:spPr>
        <p:txBody>
          <a:bodyPr/>
          <a:p>
            <a:r>
              <a:rPr lang="en-US">
                <a:sym typeface="+mn-ea"/>
              </a:rPr>
              <a:t>Community cloud</a:t>
            </a:r>
            <a:endParaRPr lang="en-US"/>
          </a:p>
        </p:txBody>
      </p:sp>
      <p:sp>
        <p:nvSpPr>
          <p:cNvPr id="3" name="Content Placeholder 2"/>
          <p:cNvSpPr>
            <a:spLocks noGrp="1"/>
          </p:cNvSpPr>
          <p:nvPr>
            <p:ph sz="half" idx="1"/>
          </p:nvPr>
        </p:nvSpPr>
        <p:spPr>
          <a:xfrm>
            <a:off x="457200" y="1066800"/>
            <a:ext cx="4038600" cy="5478780"/>
          </a:xfrm>
        </p:spPr>
        <p:txBody>
          <a:bodyPr>
            <a:noAutofit/>
          </a:bodyPr>
          <a:p>
            <a:r>
              <a:rPr lang="en-US" sz="1700" b="1"/>
              <a:t>The community cloud allows systems and services to be accessible by a group of organizations.</a:t>
            </a:r>
            <a:r>
              <a:rPr lang="en-US" sz="1700"/>
              <a:t> </a:t>
            </a:r>
            <a:endParaRPr lang="en-US" sz="1700"/>
          </a:p>
          <a:p>
            <a:r>
              <a:rPr lang="en-US" sz="1700"/>
              <a:t>It a cloud service model that provides a cloud computing solution to </a:t>
            </a:r>
            <a:r>
              <a:rPr lang="en-US" sz="1700" b="1"/>
              <a:t>a limited number of individuals or organizations that is governed, managed and secured commonly </a:t>
            </a:r>
            <a:r>
              <a:rPr lang="en-US" sz="1700"/>
              <a:t>by all the participating organizations or a third party managed service provider</a:t>
            </a:r>
            <a:endParaRPr lang="en-US" sz="1700"/>
          </a:p>
          <a:p>
            <a:r>
              <a:rPr lang="en-US" sz="1700"/>
              <a:t>It </a:t>
            </a:r>
            <a:r>
              <a:rPr lang="en-US" sz="1700" b="1"/>
              <a:t>shares the infrastructure </a:t>
            </a:r>
            <a:r>
              <a:rPr lang="en-US" sz="1700"/>
              <a:t>between several organizations from a specific community. </a:t>
            </a:r>
            <a:endParaRPr lang="en-US" sz="1700"/>
          </a:p>
          <a:p>
            <a:r>
              <a:rPr lang="en-US" sz="1700" b="1"/>
              <a:t>A multi-tenant setup</a:t>
            </a:r>
            <a:r>
              <a:rPr lang="en-US" sz="1700"/>
              <a:t> developed using cloud among different organizations that belong to a particular community or group having similar computing concern.</a:t>
            </a:r>
            <a:endParaRPr lang="en-US" sz="1700"/>
          </a:p>
        </p:txBody>
      </p:sp>
      <p:pic>
        <p:nvPicPr>
          <p:cNvPr id="10" name="Picture 6"/>
          <p:cNvPicPr>
            <a:picLocks noChangeAspect="1" noChangeArrowheads="1"/>
          </p:cNvPicPr>
          <p:nvPr>
            <p:ph sz="half" idx="2"/>
          </p:nvPr>
        </p:nvPicPr>
        <p:blipFill>
          <a:blip r:embed="rId1"/>
          <a:srcRect/>
          <a:stretch>
            <a:fillRect/>
          </a:stretch>
        </p:blipFill>
        <p:spPr>
          <a:xfrm>
            <a:off x="5046345" y="2136140"/>
            <a:ext cx="3832860" cy="299148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1143635"/>
            <a:ext cx="8298180" cy="4982845"/>
          </a:xfrm>
        </p:spPr>
        <p:txBody>
          <a:bodyPr>
            <a:noAutofit/>
          </a:bodyPr>
          <a:p>
            <a:pPr marL="0" indent="0">
              <a:buNone/>
            </a:pPr>
            <a:r>
              <a:rPr lang="en-US" sz="2000" b="1" u="sng">
                <a:gradFill>
                  <a:gsLst>
                    <a:gs pos="0">
                      <a:srgbClr val="E30000"/>
                    </a:gs>
                    <a:gs pos="100000">
                      <a:srgbClr val="760303"/>
                    </a:gs>
                  </a:gsLst>
                  <a:lin scaled="0"/>
                </a:gradFill>
                <a:sym typeface="+mn-ea"/>
              </a:rPr>
              <a:t>Advantages</a:t>
            </a:r>
            <a:endParaRPr lang="en-US" sz="2000" b="1" u="sng">
              <a:gradFill>
                <a:gsLst>
                  <a:gs pos="0">
                    <a:srgbClr val="E30000"/>
                  </a:gs>
                  <a:gs pos="100000">
                    <a:srgbClr val="760303"/>
                  </a:gs>
                </a:gsLst>
                <a:lin scaled="0"/>
              </a:gradFill>
            </a:endParaRPr>
          </a:p>
          <a:p>
            <a:endParaRPr lang="en-US" sz="2000"/>
          </a:p>
          <a:p>
            <a:pPr marL="0" indent="0">
              <a:buNone/>
            </a:pPr>
            <a:r>
              <a:rPr lang="en-US" sz="2000" b="1"/>
              <a:t>COST EFFECTIVE </a:t>
            </a:r>
            <a:endParaRPr lang="en-US" sz="2000" b="1"/>
          </a:p>
          <a:p>
            <a:r>
              <a:rPr lang="en-US" sz="2000"/>
              <a:t>Community cloud offers same advantage as that of private cloud at low cost. </a:t>
            </a:r>
            <a:endParaRPr lang="en-US" sz="2000"/>
          </a:p>
          <a:p>
            <a:pPr marL="0" indent="0">
              <a:buNone/>
            </a:pPr>
            <a:r>
              <a:rPr lang="en-US" sz="2000" b="1"/>
              <a:t>Flexibility &amp; Scalability –</a:t>
            </a:r>
            <a:endParaRPr lang="en-US" sz="2000" b="1"/>
          </a:p>
          <a:p>
            <a:r>
              <a:rPr lang="en-US" sz="2000"/>
              <a:t>The community cloud is very scalable and flexible as it is mostly compatible with every user and they can modify as per their use.</a:t>
            </a:r>
            <a:endParaRPr lang="en-US" sz="2000"/>
          </a:p>
          <a:p>
            <a:pPr marL="0" indent="0">
              <a:buNone/>
            </a:pPr>
            <a:r>
              <a:rPr lang="en-US" sz="2000" b="1"/>
              <a:t>Availability &amp; Reliability </a:t>
            </a:r>
            <a:r>
              <a:rPr lang="en-US" sz="2000"/>
              <a:t>–</a:t>
            </a:r>
            <a:endParaRPr lang="en-US" sz="2000"/>
          </a:p>
          <a:p>
            <a:r>
              <a:rPr lang="en-US" sz="2000"/>
              <a:t>The replication of data is done in the cloud to protect it against the disaster. It is replicated to various places which are safe and secure. The cloud replicates your system, applications, and data to an alternate facility</a:t>
            </a:r>
            <a:endParaRPr lang="en-US" sz="2000"/>
          </a:p>
          <a:p>
            <a:pPr marL="0" indent="0">
              <a:buNone/>
            </a:pPr>
            <a:r>
              <a:rPr lang="en-US" sz="2000" b="1"/>
              <a:t>SECURITY &amp; COMPLIANCE</a:t>
            </a:r>
            <a:endParaRPr lang="en-US" sz="2000" b="1"/>
          </a:p>
          <a:p>
            <a:r>
              <a:rPr lang="en-US" sz="2000"/>
              <a:t>Community cloud is comparatively more secure than the public cloud. </a:t>
            </a:r>
            <a:endParaRPr lang="en-US" sz="2000"/>
          </a:p>
        </p:txBody>
      </p:sp>
      <p:sp>
        <p:nvSpPr>
          <p:cNvPr id="5" name="Title 1"/>
          <p:cNvSpPr>
            <a:spLocks noGrp="1"/>
          </p:cNvSpPr>
          <p:nvPr/>
        </p:nvSpPr>
        <p:spPr>
          <a:xfrm>
            <a:off x="533400" y="152400"/>
            <a:ext cx="8229600" cy="91821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sym typeface="+mn-ea"/>
              </a:rPr>
              <a:t>Community cloud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1600200"/>
            <a:ext cx="7970520" cy="4526280"/>
          </a:xfrm>
        </p:spPr>
        <p:txBody>
          <a:bodyPr>
            <a:normAutofit fontScale="70000"/>
          </a:bodyPr>
          <a:p>
            <a:pPr marL="0" indent="0">
              <a:buNone/>
            </a:pPr>
            <a:r>
              <a:rPr lang="en-US" sz="2665" b="1">
                <a:solidFill>
                  <a:srgbClr val="C00000"/>
                </a:solidFill>
              </a:rPr>
              <a:t> Disadvantages</a:t>
            </a:r>
            <a:endParaRPr lang="en-US" sz="2665" b="1">
              <a:solidFill>
                <a:srgbClr val="C00000"/>
              </a:solidFill>
            </a:endParaRPr>
          </a:p>
          <a:p>
            <a:endParaRPr lang="en-US" sz="2665"/>
          </a:p>
          <a:p>
            <a:r>
              <a:rPr lang="en-US" sz="2665"/>
              <a:t>Since all data is housed at one location, one must be careful in storing data in community cloud because it might be accessible by others. </a:t>
            </a:r>
            <a:endParaRPr lang="en-US" sz="2665"/>
          </a:p>
          <a:p>
            <a:endParaRPr lang="en-US" sz="2665"/>
          </a:p>
          <a:p>
            <a:r>
              <a:rPr lang="en-US" sz="2665"/>
              <a:t>It is also challenging to allocate responsibilities of governance, security and cost. </a:t>
            </a:r>
            <a:endParaRPr lang="en-US" sz="2665"/>
          </a:p>
          <a:p>
            <a:endParaRPr lang="en-US" sz="2665"/>
          </a:p>
          <a:p>
            <a:r>
              <a:rPr lang="en-US" sz="2665"/>
              <a:t>Costly than public cloud</a:t>
            </a:r>
            <a:endParaRPr lang="en-US" sz="2665"/>
          </a:p>
          <a:p>
            <a:endParaRPr lang="en-US" sz="2665"/>
          </a:p>
          <a:p>
            <a:pPr marL="0" indent="0">
              <a:buNone/>
            </a:pPr>
            <a:r>
              <a:rPr lang="en-US" sz="2665" b="1" i="1">
                <a:solidFill>
                  <a:srgbClr val="0070C0"/>
                </a:solidFill>
              </a:rPr>
              <a:t>Ex – </a:t>
            </a:r>
            <a:endParaRPr lang="en-US" sz="2665" b="1" i="1">
              <a:solidFill>
                <a:srgbClr val="0070C0"/>
              </a:solidFill>
            </a:endParaRPr>
          </a:p>
          <a:p>
            <a:r>
              <a:rPr lang="en-US" sz="2665" b="1" i="1">
                <a:solidFill>
                  <a:srgbClr val="0070C0"/>
                </a:solidFill>
              </a:rPr>
              <a:t>Gov Cloud by Google </a:t>
            </a:r>
            <a:endParaRPr lang="en-US" sz="2665" b="1" i="1">
              <a:solidFill>
                <a:srgbClr val="0070C0"/>
              </a:solidFill>
            </a:endParaRPr>
          </a:p>
          <a:p>
            <a:r>
              <a:rPr lang="en-US" sz="2665" b="1" i="1">
                <a:solidFill>
                  <a:srgbClr val="0070C0"/>
                </a:solidFill>
              </a:rPr>
              <a:t>Nebula by NASA</a:t>
            </a:r>
            <a:endParaRPr lang="en-US" sz="2665" b="1" i="1">
              <a:solidFill>
                <a:srgbClr val="0070C0"/>
              </a:solidFill>
            </a:endParaRPr>
          </a:p>
        </p:txBody>
      </p:sp>
      <p:sp>
        <p:nvSpPr>
          <p:cNvPr id="5" name="Title 1"/>
          <p:cNvSpPr>
            <a:spLocks noGrp="1"/>
          </p:cNvSpPr>
          <p:nvPr/>
        </p:nvSpPr>
        <p:spPr>
          <a:xfrm>
            <a:off x="533400" y="381000"/>
            <a:ext cx="8229600" cy="91821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sym typeface="+mn-ea"/>
              </a:rPr>
              <a:t>Community cloud</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895283"/>
            <a:ext cx="8229600" cy="1143000"/>
          </a:xfrm>
          <a:solidFill>
            <a:schemeClr val="tx2">
              <a:lumMod val="75000"/>
            </a:schemeClr>
          </a:solidFill>
        </p:spPr>
        <p:txBody>
          <a:bodyPr/>
          <a:p>
            <a:r>
              <a:rPr lang="en-US">
                <a:solidFill>
                  <a:schemeClr val="bg1"/>
                </a:solidFill>
              </a:rPr>
              <a:t>SERVICE MODELS</a:t>
            </a:r>
            <a:endParaRPr 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a:solidFill>
            <a:schemeClr val="accent2">
              <a:lumMod val="60000"/>
              <a:lumOff val="40000"/>
            </a:schemeClr>
          </a:solidFill>
        </p:spPr>
        <p:txBody>
          <a:bodyPr/>
          <a:lstStyle/>
          <a:p>
            <a:r>
              <a:rPr lang="en-US" dirty="0" smtClean="0"/>
              <a:t>Characteristics of Cloud</a:t>
            </a:r>
            <a:endParaRPr lang="en-US" dirty="0"/>
          </a:p>
        </p:txBody>
      </p:sp>
      <p:sp>
        <p:nvSpPr>
          <p:cNvPr id="3" name="Subtitle 2"/>
          <p:cNvSpPr>
            <a:spLocks noGrp="1"/>
          </p:cNvSpPr>
          <p:nvPr>
            <p:ph type="subTitle" idx="1"/>
          </p:nvPr>
        </p:nvSpPr>
        <p:spPr>
          <a:xfrm>
            <a:off x="914400" y="2057400"/>
            <a:ext cx="7391400" cy="4211955"/>
          </a:xfrm>
        </p:spPr>
        <p:txBody>
          <a:bodyPr>
            <a:normAutofit fontScale="92500"/>
          </a:bodyPr>
          <a:lstStyle/>
          <a:p>
            <a:pPr algn="just">
              <a:buFont typeface="Arial" panose="020B0604020202020204" pitchFamily="34" charset="0"/>
            </a:pPr>
            <a:r>
              <a:rPr lang="en-US" sz="2595" b="1" dirty="0" smtClean="0">
                <a:solidFill>
                  <a:schemeClr val="tx1"/>
                </a:solidFill>
              </a:rPr>
              <a:t>A) On demand self services</a:t>
            </a:r>
            <a:r>
              <a:rPr lang="en-US" sz="2595" dirty="0" smtClean="0">
                <a:solidFill>
                  <a:schemeClr val="tx1"/>
                </a:solidFill>
              </a:rPr>
              <a:t>: </a:t>
            </a:r>
            <a:endParaRPr lang="en-US" sz="2595" dirty="0" smtClean="0">
              <a:solidFill>
                <a:schemeClr val="tx1"/>
              </a:solidFill>
            </a:endParaRPr>
          </a:p>
          <a:p>
            <a:pPr marL="514350" indent="-514350" algn="just">
              <a:buFont typeface="+mj-lt"/>
              <a:buAutoNum type="romanLcPeriod"/>
            </a:pPr>
            <a:r>
              <a:rPr lang="en-US" sz="2200" dirty="0" smtClean="0">
                <a:solidFill>
                  <a:schemeClr val="tx1"/>
                </a:solidFill>
              </a:rPr>
              <a:t>computer services such as email, applications, network or server service can be provided </a:t>
            </a:r>
            <a:r>
              <a:rPr lang="en-US" sz="2200" b="1" dirty="0" smtClean="0">
                <a:solidFill>
                  <a:srgbClr val="00B050"/>
                </a:solidFill>
              </a:rPr>
              <a:t>without requiring human interaction with each service provider</a:t>
            </a:r>
            <a:r>
              <a:rPr lang="en-US" sz="2200" b="1" dirty="0" smtClean="0">
                <a:solidFill>
                  <a:schemeClr val="tx1"/>
                </a:solidFill>
              </a:rPr>
              <a:t>. </a:t>
            </a:r>
            <a:endParaRPr lang="en-US" sz="2200" b="1" dirty="0" smtClean="0">
              <a:solidFill>
                <a:schemeClr val="tx1"/>
              </a:solidFill>
            </a:endParaRPr>
          </a:p>
          <a:p>
            <a:pPr marL="514350" indent="-514350" algn="just">
              <a:buFont typeface="+mj-lt"/>
              <a:buAutoNum type="romanLcPeriod"/>
            </a:pPr>
            <a:r>
              <a:rPr lang="en-US" sz="2200" dirty="0" smtClean="0">
                <a:solidFill>
                  <a:schemeClr val="tx1"/>
                </a:solidFill>
              </a:rPr>
              <a:t>Cloud service providers providing on demand self services include </a:t>
            </a:r>
            <a:r>
              <a:rPr lang="en-US" sz="2200" b="1" dirty="0" smtClean="0">
                <a:solidFill>
                  <a:srgbClr val="0070C0"/>
                </a:solidFill>
              </a:rPr>
              <a:t>Amazon Web Services (AWS), Microsoft, Google, IBM and Salesforce.com. </a:t>
            </a:r>
            <a:endParaRPr lang="en-US" sz="2200" b="1" dirty="0" smtClean="0">
              <a:solidFill>
                <a:srgbClr val="0070C0"/>
              </a:solidFill>
            </a:endParaRPr>
          </a:p>
          <a:p>
            <a:pPr algn="just">
              <a:buFont typeface="Arial" panose="020B0604020202020204" pitchFamily="34" charset="0"/>
            </a:pPr>
            <a:r>
              <a:rPr lang="en-US" sz="2595" b="1" dirty="0" smtClean="0">
                <a:solidFill>
                  <a:schemeClr val="tx1"/>
                </a:solidFill>
              </a:rPr>
              <a:t>B) Broad network access</a:t>
            </a:r>
            <a:r>
              <a:rPr lang="en-US" sz="2595" dirty="0" smtClean="0">
                <a:solidFill>
                  <a:schemeClr val="tx1"/>
                </a:solidFill>
              </a:rPr>
              <a:t>: </a:t>
            </a:r>
            <a:endParaRPr lang="en-US" sz="2595" dirty="0" smtClean="0">
              <a:solidFill>
                <a:schemeClr val="tx1"/>
              </a:solidFill>
            </a:endParaRPr>
          </a:p>
          <a:p>
            <a:pPr marL="514350" indent="-514350" algn="just">
              <a:buFont typeface="+mj-lt"/>
              <a:buAutoNum type="romanLcPeriod"/>
            </a:pPr>
            <a:r>
              <a:rPr lang="en-US" sz="2200" dirty="0" smtClean="0">
                <a:solidFill>
                  <a:schemeClr val="tx1"/>
                </a:solidFill>
              </a:rPr>
              <a:t>	Cloud </a:t>
            </a:r>
            <a:r>
              <a:rPr lang="en-US" sz="2200" b="1" dirty="0" smtClean="0">
                <a:solidFill>
                  <a:srgbClr val="0070C0"/>
                </a:solidFill>
              </a:rPr>
              <a:t>Capabilities</a:t>
            </a:r>
            <a:r>
              <a:rPr lang="en-US" sz="2200" dirty="0" smtClean="0">
                <a:solidFill>
                  <a:schemeClr val="tx1"/>
                </a:solidFill>
              </a:rPr>
              <a:t> are </a:t>
            </a:r>
            <a:r>
              <a:rPr lang="en-US" sz="2200" b="1" dirty="0" smtClean="0">
                <a:solidFill>
                  <a:srgbClr val="00B050"/>
                </a:solidFill>
              </a:rPr>
              <a:t>available over the network </a:t>
            </a:r>
            <a:r>
              <a:rPr lang="en-US" sz="2200" dirty="0" smtClean="0">
                <a:solidFill>
                  <a:schemeClr val="tx1"/>
                </a:solidFill>
              </a:rPr>
              <a:t>and    </a:t>
            </a:r>
            <a:endParaRPr lang="en-US" sz="2200" dirty="0" smtClean="0">
              <a:solidFill>
                <a:schemeClr val="tx1"/>
              </a:solidFill>
            </a:endParaRPr>
          </a:p>
          <a:p>
            <a:pPr marL="514350" indent="-514350" algn="just">
              <a:buFont typeface="+mj-lt"/>
              <a:buAutoNum type="romanLcPeriod"/>
            </a:pPr>
            <a:r>
              <a:rPr lang="en-US" sz="2200" dirty="0" smtClean="0">
                <a:solidFill>
                  <a:schemeClr val="tx1"/>
                </a:solidFill>
              </a:rPr>
              <a:t>         </a:t>
            </a:r>
            <a:r>
              <a:rPr lang="en-US" sz="2200" b="1" i="1" dirty="0" smtClean="0">
                <a:solidFill>
                  <a:srgbClr val="00B050"/>
                </a:solidFill>
              </a:rPr>
              <a:t>accessed</a:t>
            </a:r>
            <a:r>
              <a:rPr lang="en-US" sz="2200" dirty="0" smtClean="0">
                <a:solidFill>
                  <a:schemeClr val="tx1"/>
                </a:solidFill>
              </a:rPr>
              <a:t> through standard mechanisms that </a:t>
            </a:r>
            <a:r>
              <a:rPr lang="en-US" sz="2200" b="1" dirty="0" smtClean="0">
                <a:solidFill>
                  <a:srgbClr val="0070C0"/>
                </a:solidFill>
              </a:rPr>
              <a:t>promote use by heterogeneous thin or thick client platforms </a:t>
            </a:r>
            <a:r>
              <a:rPr lang="en-US" sz="2200" dirty="0" smtClean="0">
                <a:solidFill>
                  <a:schemeClr val="tx1"/>
                </a:solidFill>
              </a:rPr>
              <a:t>such as mobile phones, laptops and PDAs.</a:t>
            </a:r>
            <a:endParaRPr lang="en-US" sz="2200"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Cloud Service Models</a:t>
            </a:r>
            <a:endParaRPr lang="en-US"/>
          </a:p>
        </p:txBody>
      </p:sp>
      <p:sp>
        <p:nvSpPr>
          <p:cNvPr id="3" name="Content Placeholder 2"/>
          <p:cNvSpPr>
            <a:spLocks noGrp="1"/>
          </p:cNvSpPr>
          <p:nvPr>
            <p:ph idx="1"/>
          </p:nvPr>
        </p:nvSpPr>
        <p:spPr/>
        <p:txBody>
          <a:bodyPr>
            <a:noAutofit/>
          </a:bodyPr>
          <a:p>
            <a:pPr marL="0" indent="0">
              <a:buNone/>
            </a:pPr>
            <a:r>
              <a:rPr lang="en-US" sz="1900"/>
              <a:t>Cloud computing is based on service models. These are categorized into three basic service models which are –</a:t>
            </a:r>
            <a:endParaRPr lang="en-US" sz="1900"/>
          </a:p>
          <a:p>
            <a:endParaRPr lang="en-US" sz="1900"/>
          </a:p>
          <a:p>
            <a:r>
              <a:rPr lang="en-US" sz="1900" b="1" i="1">
                <a:solidFill>
                  <a:schemeClr val="tx2">
                    <a:lumMod val="75000"/>
                  </a:schemeClr>
                </a:solidFill>
              </a:rPr>
              <a:t>Infrastructure-as–a-Service IaaS</a:t>
            </a:r>
            <a:endParaRPr lang="en-US" sz="1900" b="1" i="1">
              <a:solidFill>
                <a:schemeClr val="tx2">
                  <a:lumMod val="75000"/>
                </a:schemeClr>
              </a:solidFill>
            </a:endParaRPr>
          </a:p>
          <a:p>
            <a:r>
              <a:rPr lang="en-US" sz="1900" b="1" i="1">
                <a:solidFill>
                  <a:schemeClr val="tx2">
                    <a:lumMod val="75000"/>
                  </a:schemeClr>
                </a:solidFill>
              </a:rPr>
              <a:t>Platform-as-a-Service PaaS</a:t>
            </a:r>
            <a:endParaRPr lang="en-US" sz="1900" b="1" i="1">
              <a:solidFill>
                <a:schemeClr val="tx2">
                  <a:lumMod val="75000"/>
                </a:schemeClr>
              </a:solidFill>
            </a:endParaRPr>
          </a:p>
          <a:p>
            <a:r>
              <a:rPr lang="en-US" sz="1900" b="1" i="1">
                <a:solidFill>
                  <a:schemeClr val="tx2">
                    <a:lumMod val="75000"/>
                  </a:schemeClr>
                </a:solidFill>
              </a:rPr>
              <a:t>Software-as-a-Service SaaS</a:t>
            </a:r>
            <a:endParaRPr lang="en-US" sz="1900" b="1" i="1">
              <a:solidFill>
                <a:schemeClr val="tx2">
                  <a:lumMod val="75000"/>
                </a:schemeClr>
              </a:solidFill>
            </a:endParaRPr>
          </a:p>
          <a:p>
            <a:endParaRPr lang="en-US" sz="1900"/>
          </a:p>
          <a:p>
            <a:pPr marL="0" indent="0">
              <a:buNone/>
            </a:pPr>
            <a:r>
              <a:rPr lang="en-US" sz="1900"/>
              <a:t>Anything-as-a-Service XaaS is yet another service model, which includes Network-as-a-Service, Business-as-a-Service, Identity-as-a-Service, Database-as-a-Service or Strategy-as-a-Service.</a:t>
            </a:r>
            <a:endParaRPr lang="en-US" sz="1900"/>
          </a:p>
          <a:p>
            <a:endParaRPr lang="en-US" sz="1900"/>
          </a:p>
          <a:p>
            <a:pPr marL="0" indent="0">
              <a:buNone/>
            </a:pPr>
            <a:r>
              <a:rPr lang="en-US" sz="1900"/>
              <a:t>The Infrastructure-as-a-Service IaaS is the most basic level of service. Each of the service models inherit the security and management mechanism from the underlying model, as shown in the following diagram:</a:t>
            </a:r>
            <a:endParaRPr lang="en-US" sz="19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540385" y="490855"/>
            <a:ext cx="8257540" cy="563562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4756150" y="1657350"/>
              <a:ext cx="254000" cy="1282700"/>
            </p14:xfrm>
          </p:contentPart>
        </mc:Choice>
        <mc:Fallback xmlns="">
          <p:pic>
            <p:nvPicPr>
              <p:cNvPr id="3" name="Ink 2"/>
            </p:nvPicPr>
            <p:blipFill>
              <a:blip r:embed="rId3"/>
            </p:blipFill>
            <p:spPr>
              <a:xfrm>
                <a:off x="4756150" y="1657350"/>
                <a:ext cx="254000" cy="12827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Ink 3"/>
              <p14:cNvContentPartPr/>
              <p14:nvPr/>
            </p14:nvContentPartPr>
            <p14:xfrm>
              <a:off x="4851400" y="2940050"/>
              <a:ext cx="279400" cy="1041400"/>
            </p14:xfrm>
          </p:contentPart>
        </mc:Choice>
        <mc:Fallback xmlns="">
          <p:pic>
            <p:nvPicPr>
              <p:cNvPr id="4" name="Ink 3"/>
            </p:nvPicPr>
            <p:blipFill>
              <a:blip r:embed="rId5"/>
            </p:blipFill>
            <p:spPr>
              <a:xfrm>
                <a:off x="4851400" y="2940050"/>
                <a:ext cx="279400" cy="10414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Ink 5"/>
              <p14:cNvContentPartPr/>
              <p14:nvPr/>
            </p14:nvContentPartPr>
            <p14:xfrm>
              <a:off x="2584450" y="3860800"/>
              <a:ext cx="2025650" cy="2197100"/>
            </p14:xfrm>
          </p:contentPart>
        </mc:Choice>
        <mc:Fallback xmlns="">
          <p:pic>
            <p:nvPicPr>
              <p:cNvPr id="6" name="Ink 5"/>
            </p:nvPicPr>
            <p:blipFill>
              <a:blip r:embed="rId7"/>
            </p:blipFill>
            <p:spPr>
              <a:xfrm>
                <a:off x="2584450" y="3860800"/>
                <a:ext cx="2025650" cy="21971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Ink 6"/>
              <p14:cNvContentPartPr/>
              <p14:nvPr/>
            </p14:nvContentPartPr>
            <p14:xfrm>
              <a:off x="4597400" y="5575300"/>
              <a:ext cx="527050" cy="368300"/>
            </p14:xfrm>
          </p:contentPart>
        </mc:Choice>
        <mc:Fallback xmlns="">
          <p:pic>
            <p:nvPicPr>
              <p:cNvPr id="7" name="Ink 6"/>
            </p:nvPicPr>
            <p:blipFill>
              <a:blip r:embed="rId9"/>
            </p:blipFill>
            <p:spPr>
              <a:xfrm>
                <a:off x="4597400" y="5575300"/>
                <a:ext cx="527050" cy="3683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Ink 7"/>
              <p14:cNvContentPartPr/>
              <p14:nvPr/>
            </p14:nvContentPartPr>
            <p14:xfrm>
              <a:off x="4673600" y="5746750"/>
              <a:ext cx="215900" cy="615950"/>
            </p14:xfrm>
          </p:contentPart>
        </mc:Choice>
        <mc:Fallback xmlns="">
          <p:pic>
            <p:nvPicPr>
              <p:cNvPr id="8" name="Ink 7"/>
            </p:nvPicPr>
            <p:blipFill>
              <a:blip r:embed="rId11"/>
            </p:blipFill>
            <p:spPr>
              <a:xfrm>
                <a:off x="4673600" y="5746750"/>
                <a:ext cx="215900" cy="6159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Ink 8"/>
              <p14:cNvContentPartPr/>
              <p14:nvPr/>
            </p14:nvContentPartPr>
            <p14:xfrm>
              <a:off x="2546350" y="1689100"/>
              <a:ext cx="114300" cy="2419350"/>
            </p14:xfrm>
          </p:contentPart>
        </mc:Choice>
        <mc:Fallback xmlns="">
          <p:pic>
            <p:nvPicPr>
              <p:cNvPr id="9" name="Ink 8"/>
            </p:nvPicPr>
            <p:blipFill>
              <a:blip r:embed="rId13"/>
            </p:blipFill>
            <p:spPr>
              <a:xfrm>
                <a:off x="2546350" y="1689100"/>
                <a:ext cx="114300" cy="24193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Ink 9"/>
              <p14:cNvContentPartPr/>
              <p14:nvPr/>
            </p14:nvContentPartPr>
            <p14:xfrm>
              <a:off x="6178550" y="660400"/>
              <a:ext cx="1600200" cy="1193800"/>
            </p14:xfrm>
          </p:contentPart>
        </mc:Choice>
        <mc:Fallback xmlns="">
          <p:pic>
            <p:nvPicPr>
              <p:cNvPr id="10" name="Ink 9"/>
            </p:nvPicPr>
            <p:blipFill>
              <a:blip r:embed="rId15"/>
            </p:blipFill>
            <p:spPr>
              <a:xfrm>
                <a:off x="6178550" y="660400"/>
                <a:ext cx="1600200" cy="11938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1" name="Ink 10"/>
              <p14:cNvContentPartPr/>
              <p14:nvPr/>
            </p14:nvContentPartPr>
            <p14:xfrm>
              <a:off x="7664450" y="679450"/>
              <a:ext cx="2127250" cy="1073150"/>
            </p14:xfrm>
          </p:contentPart>
        </mc:Choice>
        <mc:Fallback xmlns="">
          <p:pic>
            <p:nvPicPr>
              <p:cNvPr id="11" name="Ink 10"/>
            </p:nvPicPr>
            <p:blipFill>
              <a:blip r:embed="rId17"/>
            </p:blipFill>
            <p:spPr>
              <a:xfrm>
                <a:off x="7664450" y="679450"/>
                <a:ext cx="2127250" cy="1073150"/>
              </a:xfrm>
              <a:prstGeom prst="rect"/>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685800" y="2742883"/>
            <a:ext cx="8229600" cy="1143000"/>
          </a:xfrm>
          <a:prstGeom prst="rect">
            <a:avLst/>
          </a:prstGeom>
          <a:solidFill>
            <a:schemeClr val="tx2">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Infrastructure-as-a-Service IaaS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6995" y="305435"/>
            <a:ext cx="8905240" cy="62160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317"/>
            <a:ext cx="8229600" cy="1143000"/>
          </a:xfrm>
        </p:spPr>
        <p:txBody>
          <a:bodyPr/>
          <a:p>
            <a:r>
              <a:rPr lang="en-US"/>
              <a:t>Infrastructure-as-a-Service IaaS</a:t>
            </a:r>
            <a:endParaRPr lang="en-US"/>
          </a:p>
        </p:txBody>
      </p:sp>
      <p:sp>
        <p:nvSpPr>
          <p:cNvPr id="3" name="Content Placeholder 2"/>
          <p:cNvSpPr>
            <a:spLocks noGrp="1"/>
          </p:cNvSpPr>
          <p:nvPr>
            <p:ph idx="1"/>
          </p:nvPr>
        </p:nvSpPr>
        <p:spPr>
          <a:xfrm>
            <a:off x="381000" y="1066800"/>
            <a:ext cx="4491355" cy="4977130"/>
          </a:xfrm>
          <a:ln w="28575" cmpd="sng">
            <a:solidFill>
              <a:schemeClr val="accent1">
                <a:shade val="50000"/>
              </a:schemeClr>
            </a:solidFill>
            <a:prstDash val="solid"/>
          </a:ln>
        </p:spPr>
        <p:txBody>
          <a:bodyPr>
            <a:noAutofit/>
          </a:bodyPr>
          <a:p>
            <a:pPr marL="0" indent="0">
              <a:buNone/>
            </a:pPr>
            <a:r>
              <a:rPr lang="en-US" sz="1900"/>
              <a:t>IaaS provides access to thefollowing fundamental resources such as:</a:t>
            </a:r>
            <a:endParaRPr lang="en-US" sz="1900"/>
          </a:p>
          <a:p>
            <a:endParaRPr lang="en-US" sz="1900"/>
          </a:p>
          <a:p>
            <a:r>
              <a:rPr lang="en-US" sz="1900"/>
              <a:t> physical machines,</a:t>
            </a:r>
            <a:endParaRPr lang="en-US" sz="1900"/>
          </a:p>
          <a:p>
            <a:r>
              <a:rPr lang="en-US" sz="1900"/>
              <a:t> virtual machines, </a:t>
            </a:r>
            <a:endParaRPr lang="en-US" sz="1900"/>
          </a:p>
          <a:p>
            <a:r>
              <a:rPr lang="en-US" sz="1900"/>
              <a:t>virtual storage, </a:t>
            </a:r>
            <a:endParaRPr lang="en-US" sz="1900"/>
          </a:p>
          <a:p>
            <a:r>
              <a:rPr lang="en-US" sz="1900"/>
              <a:t>rent processing, storage,</a:t>
            </a:r>
            <a:endParaRPr lang="en-US" sz="1900"/>
          </a:p>
          <a:p>
            <a:r>
              <a:rPr lang="en-US" sz="1900"/>
              <a:t> N/W capacity and computing resources, </a:t>
            </a:r>
            <a:endParaRPr lang="en-US" sz="1900"/>
          </a:p>
          <a:p>
            <a:r>
              <a:rPr lang="en-US" sz="1900"/>
              <a:t>Firewall, load balance, etc.</a:t>
            </a:r>
            <a:endParaRPr lang="en-US" sz="1900"/>
          </a:p>
          <a:p>
            <a:r>
              <a:rPr lang="en-US" sz="1900"/>
              <a:t>Load Balancer</a:t>
            </a:r>
            <a:endParaRPr lang="en-US" sz="1900"/>
          </a:p>
          <a:p>
            <a:r>
              <a:rPr lang="en-US" sz="1900"/>
              <a:t>IP Adresses</a:t>
            </a:r>
            <a:endParaRPr lang="en-US" sz="1900"/>
          </a:p>
          <a:p>
            <a:r>
              <a:rPr lang="en-US" sz="1900"/>
              <a:t>Software Bundels</a:t>
            </a:r>
            <a:endParaRPr lang="en-US" sz="1900"/>
          </a:p>
          <a:p>
            <a:r>
              <a:rPr lang="en-US" sz="1900"/>
              <a:t>Data Center Space</a:t>
            </a:r>
            <a:endParaRPr lang="en-US" sz="1900"/>
          </a:p>
          <a:p>
            <a:r>
              <a:rPr lang="en-US" sz="1900"/>
              <a:t>Network Component</a:t>
            </a:r>
            <a:endParaRPr lang="en-US" sz="1900"/>
          </a:p>
          <a:p>
            <a:endParaRPr lang="en-US" sz="1900"/>
          </a:p>
          <a:p>
            <a:endParaRPr lang="en-US" sz="1900"/>
          </a:p>
        </p:txBody>
      </p:sp>
      <p:sp>
        <p:nvSpPr>
          <p:cNvPr id="4" name="Text Box 3"/>
          <p:cNvSpPr txBox="1"/>
          <p:nvPr/>
        </p:nvSpPr>
        <p:spPr>
          <a:xfrm>
            <a:off x="5010785" y="1143000"/>
            <a:ext cx="3843020" cy="3415030"/>
          </a:xfrm>
          <a:prstGeom prst="rect">
            <a:avLst/>
          </a:prstGeom>
          <a:noFill/>
          <a:ln w="28575" cmpd="sng">
            <a:solidFill>
              <a:schemeClr val="accent1">
                <a:shade val="50000"/>
              </a:schemeClr>
            </a:solidFill>
            <a:prstDash val="solid"/>
          </a:ln>
        </p:spPr>
        <p:txBody>
          <a:bodyPr wrap="square" rtlCol="0" anchor="t">
            <a:spAutoFit/>
          </a:bodyPr>
          <a:p>
            <a:pPr marL="285750" indent="-285750">
              <a:buFont typeface="Arial" panose="020B0604020202020204" pitchFamily="34" charset="0"/>
              <a:buChar char="•"/>
            </a:pPr>
            <a:r>
              <a:rPr lang="en-US">
                <a:sym typeface="+mn-ea"/>
              </a:rPr>
              <a:t>This model delivers computer infrastructure on an outsourced basis to support enterprise operations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sym typeface="+mn-ea"/>
              </a:rPr>
              <a:t>All of the above resources are made available to end user via server virtualization. </a:t>
            </a:r>
            <a:endParaRPr lang="en-US">
              <a:sym typeface="+mn-ea"/>
            </a:endParaRPr>
          </a:p>
          <a:p>
            <a:pPr marL="285750" indent="-285750">
              <a:buFont typeface="Arial" panose="020B0604020202020204" pitchFamily="34" charset="0"/>
              <a:buChar char="•"/>
            </a:pPr>
            <a:endParaRPr lang="en-US">
              <a:sym typeface="+mn-ea"/>
            </a:endParaRPr>
          </a:p>
          <a:p>
            <a:pPr marL="285750" indent="-285750">
              <a:buFont typeface="Arial" panose="020B0604020202020204" pitchFamily="34" charset="0"/>
              <a:buChar char="•"/>
            </a:pPr>
            <a:r>
              <a:rPr lang="en-US">
                <a:sym typeface="+mn-ea"/>
              </a:rPr>
              <a:t>Moreover, these resources are accessed by the customers as if they own them.</a:t>
            </a:r>
            <a:endParaRPr lang="en-US"/>
          </a:p>
        </p:txBody>
      </p:sp>
      <p:pic>
        <p:nvPicPr>
          <p:cNvPr id="5" name="Picture 4"/>
          <p:cNvPicPr>
            <a:picLocks noChangeAspect="1"/>
          </p:cNvPicPr>
          <p:nvPr/>
        </p:nvPicPr>
        <p:blipFill>
          <a:blip r:embed="rId1"/>
          <a:stretch>
            <a:fillRect/>
          </a:stretch>
        </p:blipFill>
        <p:spPr>
          <a:xfrm>
            <a:off x="5181600" y="4648200"/>
            <a:ext cx="3126740" cy="19805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IaaS Examples</a:t>
            </a:r>
            <a:endParaRPr lang="en-US"/>
          </a:p>
        </p:txBody>
      </p:sp>
      <p:sp>
        <p:nvSpPr>
          <p:cNvPr id="3" name="Content Placeholder 2"/>
          <p:cNvSpPr>
            <a:spLocks noGrp="1"/>
          </p:cNvSpPr>
          <p:nvPr>
            <p:ph sz="half" idx="1"/>
          </p:nvPr>
        </p:nvSpPr>
        <p:spPr>
          <a:xfrm>
            <a:off x="304800" y="1676400"/>
            <a:ext cx="4038600" cy="4525963"/>
          </a:xfrm>
        </p:spPr>
        <p:txBody>
          <a:bodyPr>
            <a:normAutofit fontScale="70000"/>
          </a:bodyPr>
          <a:p>
            <a:endParaRPr lang="en-US"/>
          </a:p>
          <a:p>
            <a:r>
              <a:rPr lang="en-US"/>
              <a:t>Popular examples of IaaS include </a:t>
            </a:r>
            <a:endParaRPr lang="en-US"/>
          </a:p>
          <a:p>
            <a:r>
              <a:rPr lang="en-US"/>
              <a:t>DigitalOcean, </a:t>
            </a:r>
            <a:endParaRPr lang="en-US"/>
          </a:p>
          <a:p>
            <a:r>
              <a:rPr lang="en-US"/>
              <a:t>Linode, </a:t>
            </a:r>
            <a:endParaRPr lang="en-US"/>
          </a:p>
          <a:p>
            <a:r>
              <a:rPr lang="en-US"/>
              <a:t>Rackspace, </a:t>
            </a:r>
            <a:endParaRPr lang="en-US"/>
          </a:p>
          <a:p>
            <a:r>
              <a:rPr lang="en-US"/>
              <a:t>Amazon Web Services (AWS), </a:t>
            </a:r>
            <a:endParaRPr lang="en-US"/>
          </a:p>
          <a:p>
            <a:r>
              <a:rPr lang="en-US"/>
              <a:t>Cisco Metacloud,</a:t>
            </a:r>
            <a:endParaRPr lang="en-US"/>
          </a:p>
          <a:p>
            <a:r>
              <a:rPr lang="en-US"/>
              <a:t> Microsoft Azure, and </a:t>
            </a:r>
            <a:endParaRPr lang="en-US"/>
          </a:p>
          <a:p>
            <a:r>
              <a:rPr lang="en-US"/>
              <a:t>Google Compute Engine (GCE)</a:t>
            </a:r>
            <a:endParaRPr lang="en-US"/>
          </a:p>
        </p:txBody>
      </p:sp>
      <p:pic>
        <p:nvPicPr>
          <p:cNvPr id="4" name="Content Placeholder 3"/>
          <p:cNvPicPr>
            <a:picLocks noChangeAspect="1"/>
          </p:cNvPicPr>
          <p:nvPr>
            <p:ph sz="half" idx="2"/>
          </p:nvPr>
        </p:nvPicPr>
        <p:blipFill>
          <a:blip r:embed="rId1"/>
          <a:stretch>
            <a:fillRect/>
          </a:stretch>
        </p:blipFill>
        <p:spPr>
          <a:xfrm>
            <a:off x="4040505" y="2449830"/>
            <a:ext cx="4646295" cy="2499360"/>
          </a:xfrm>
          <a:prstGeom prst="rect">
            <a:avLst/>
          </a:prstGeom>
          <a:ln>
            <a:solidFill>
              <a:schemeClr val="tx1"/>
            </a:solid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63245" y="1306195"/>
            <a:ext cx="8035925" cy="51257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596900" y="381000"/>
              <a:ext cx="19050" cy="469900"/>
            </p14:xfrm>
          </p:contentPart>
        </mc:Choice>
        <mc:Fallback xmlns="">
          <p:pic>
            <p:nvPicPr>
              <p:cNvPr id="4" name="Ink 3"/>
            </p:nvPicPr>
            <p:blipFill>
              <a:blip r:embed="rId2"/>
            </p:blipFill>
            <p:spPr>
              <a:xfrm>
                <a:off x="596900" y="381000"/>
                <a:ext cx="19050" cy="4699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577850" y="374650"/>
              <a:ext cx="368300" cy="508000"/>
            </p14:xfrm>
          </p:contentPart>
        </mc:Choice>
        <mc:Fallback xmlns="">
          <p:pic>
            <p:nvPicPr>
              <p:cNvPr id="5" name="Ink 4"/>
            </p:nvPicPr>
            <p:blipFill>
              <a:blip r:embed="rId4"/>
            </p:blipFill>
            <p:spPr>
              <a:xfrm>
                <a:off x="577850" y="374650"/>
                <a:ext cx="368300" cy="5080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939800" y="438150"/>
              <a:ext cx="38100" cy="431800"/>
            </p14:xfrm>
          </p:contentPart>
        </mc:Choice>
        <mc:Fallback xmlns="">
          <p:pic>
            <p:nvPicPr>
              <p:cNvPr id="6" name="Ink 5"/>
            </p:nvPicPr>
            <p:blipFill>
              <a:blip r:embed="rId6"/>
            </p:blipFill>
            <p:spPr>
              <a:xfrm>
                <a:off x="939800" y="438150"/>
                <a:ext cx="38100" cy="4318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1168400" y="361950"/>
              <a:ext cx="50800" cy="501650"/>
            </p14:xfrm>
          </p:contentPart>
        </mc:Choice>
        <mc:Fallback xmlns="">
          <p:pic>
            <p:nvPicPr>
              <p:cNvPr id="7" name="Ink 6"/>
            </p:nvPicPr>
            <p:blipFill>
              <a:blip r:embed="rId8"/>
            </p:blipFill>
            <p:spPr>
              <a:xfrm>
                <a:off x="1168400" y="361950"/>
                <a:ext cx="50800" cy="5016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Ink 7"/>
              <p14:cNvContentPartPr/>
              <p14:nvPr/>
            </p14:nvContentPartPr>
            <p14:xfrm>
              <a:off x="1301750" y="355600"/>
              <a:ext cx="565150" cy="63500"/>
            </p14:xfrm>
          </p:contentPart>
        </mc:Choice>
        <mc:Fallback xmlns="">
          <p:pic>
            <p:nvPicPr>
              <p:cNvPr id="8" name="Ink 7"/>
            </p:nvPicPr>
            <p:blipFill>
              <a:blip r:embed="rId10"/>
            </p:blipFill>
            <p:spPr>
              <a:xfrm>
                <a:off x="1301750" y="355600"/>
                <a:ext cx="565150" cy="635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Ink 8"/>
              <p14:cNvContentPartPr/>
              <p14:nvPr/>
            </p14:nvContentPartPr>
            <p14:xfrm>
              <a:off x="1543050" y="412750"/>
              <a:ext cx="19050" cy="425450"/>
            </p14:xfrm>
          </p:contentPart>
        </mc:Choice>
        <mc:Fallback xmlns="">
          <p:pic>
            <p:nvPicPr>
              <p:cNvPr id="9" name="Ink 8"/>
            </p:nvPicPr>
            <p:blipFill>
              <a:blip r:embed="rId12"/>
            </p:blipFill>
            <p:spPr>
              <a:xfrm>
                <a:off x="1543050" y="412750"/>
                <a:ext cx="19050" cy="4254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Ink 9"/>
              <p14:cNvContentPartPr/>
              <p14:nvPr/>
            </p14:nvContentPartPr>
            <p14:xfrm>
              <a:off x="6407150" y="298450"/>
              <a:ext cx="406400" cy="368300"/>
            </p14:xfrm>
          </p:contentPart>
        </mc:Choice>
        <mc:Fallback xmlns="">
          <p:pic>
            <p:nvPicPr>
              <p:cNvPr id="10" name="Ink 9"/>
            </p:nvPicPr>
            <p:blipFill>
              <a:blip r:embed="rId14"/>
            </p:blipFill>
            <p:spPr>
              <a:xfrm>
                <a:off x="6407150" y="298450"/>
                <a:ext cx="406400" cy="3683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Ink 10"/>
              <p14:cNvContentPartPr/>
              <p14:nvPr/>
            </p14:nvContentPartPr>
            <p14:xfrm>
              <a:off x="6832600" y="317500"/>
              <a:ext cx="133350" cy="349250"/>
            </p14:xfrm>
          </p:contentPart>
        </mc:Choice>
        <mc:Fallback xmlns="">
          <p:pic>
            <p:nvPicPr>
              <p:cNvPr id="11" name="Ink 10"/>
            </p:nvPicPr>
            <p:blipFill>
              <a:blip r:embed="rId16"/>
            </p:blipFill>
            <p:spPr>
              <a:xfrm>
                <a:off x="6832600" y="317500"/>
                <a:ext cx="133350" cy="3492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Ink 11"/>
              <p14:cNvContentPartPr/>
              <p14:nvPr/>
            </p14:nvContentPartPr>
            <p14:xfrm>
              <a:off x="6896100" y="298450"/>
              <a:ext cx="292100" cy="330200"/>
            </p14:xfrm>
          </p:contentPart>
        </mc:Choice>
        <mc:Fallback xmlns="">
          <p:pic>
            <p:nvPicPr>
              <p:cNvPr id="12" name="Ink 11"/>
            </p:nvPicPr>
            <p:blipFill>
              <a:blip r:embed="rId18"/>
            </p:blipFill>
            <p:spPr>
              <a:xfrm>
                <a:off x="6896100" y="298450"/>
                <a:ext cx="292100" cy="3302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Ink 12"/>
              <p14:cNvContentPartPr/>
              <p14:nvPr/>
            </p14:nvContentPartPr>
            <p14:xfrm>
              <a:off x="6864350" y="241300"/>
              <a:ext cx="476250" cy="469900"/>
            </p14:xfrm>
          </p:contentPart>
        </mc:Choice>
        <mc:Fallback xmlns="">
          <p:pic>
            <p:nvPicPr>
              <p:cNvPr id="13" name="Ink 12"/>
            </p:nvPicPr>
            <p:blipFill>
              <a:blip r:embed="rId20"/>
            </p:blipFill>
            <p:spPr>
              <a:xfrm>
                <a:off x="6864350" y="241300"/>
                <a:ext cx="476250" cy="4699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Ink 13"/>
              <p14:cNvContentPartPr/>
              <p14:nvPr/>
            </p14:nvContentPartPr>
            <p14:xfrm>
              <a:off x="7251700" y="203200"/>
              <a:ext cx="298450" cy="273050"/>
            </p14:xfrm>
          </p:contentPart>
        </mc:Choice>
        <mc:Fallback xmlns="">
          <p:pic>
            <p:nvPicPr>
              <p:cNvPr id="14" name="Ink 13"/>
            </p:nvPicPr>
            <p:blipFill>
              <a:blip r:embed="rId22"/>
            </p:blipFill>
            <p:spPr>
              <a:xfrm>
                <a:off x="7251700" y="203200"/>
                <a:ext cx="298450" cy="2730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Ink 14"/>
              <p14:cNvContentPartPr/>
              <p14:nvPr/>
            </p14:nvContentPartPr>
            <p14:xfrm>
              <a:off x="2089150" y="1193800"/>
              <a:ext cx="1854200" cy="762000"/>
            </p14:xfrm>
          </p:contentPart>
        </mc:Choice>
        <mc:Fallback xmlns="">
          <p:pic>
            <p:nvPicPr>
              <p:cNvPr id="15" name="Ink 14"/>
            </p:nvPicPr>
            <p:blipFill>
              <a:blip r:embed="rId24"/>
            </p:blipFill>
            <p:spPr>
              <a:xfrm>
                <a:off x="2089150" y="1193800"/>
                <a:ext cx="1854200" cy="7620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Ink 15"/>
              <p14:cNvContentPartPr/>
              <p14:nvPr/>
            </p14:nvContentPartPr>
            <p14:xfrm>
              <a:off x="5486400" y="933450"/>
              <a:ext cx="2114550" cy="952500"/>
            </p14:xfrm>
          </p:contentPart>
        </mc:Choice>
        <mc:Fallback xmlns="">
          <p:pic>
            <p:nvPicPr>
              <p:cNvPr id="16" name="Ink 15"/>
            </p:nvPicPr>
            <p:blipFill>
              <a:blip r:embed="rId26"/>
            </p:blipFill>
            <p:spPr>
              <a:xfrm>
                <a:off x="5486400" y="933450"/>
                <a:ext cx="2114550" cy="9525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Ink 16"/>
              <p14:cNvContentPartPr/>
              <p14:nvPr/>
            </p14:nvContentPartPr>
            <p14:xfrm>
              <a:off x="5835650" y="1416050"/>
              <a:ext cx="82550" cy="609600"/>
            </p14:xfrm>
          </p:contentPart>
        </mc:Choice>
        <mc:Fallback xmlns="">
          <p:pic>
            <p:nvPicPr>
              <p:cNvPr id="17" name="Ink 16"/>
            </p:nvPicPr>
            <p:blipFill>
              <a:blip r:embed="rId28"/>
            </p:blipFill>
            <p:spPr>
              <a:xfrm>
                <a:off x="5835650" y="1416050"/>
                <a:ext cx="82550" cy="6096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Ink 17"/>
              <p14:cNvContentPartPr/>
              <p14:nvPr/>
            </p14:nvContentPartPr>
            <p14:xfrm>
              <a:off x="5778500" y="1454150"/>
              <a:ext cx="285750" cy="222250"/>
            </p14:xfrm>
          </p:contentPart>
        </mc:Choice>
        <mc:Fallback xmlns="">
          <p:pic>
            <p:nvPicPr>
              <p:cNvPr id="18" name="Ink 17"/>
            </p:nvPicPr>
            <p:blipFill>
              <a:blip r:embed="rId30"/>
            </p:blipFill>
            <p:spPr>
              <a:xfrm>
                <a:off x="5778500" y="1454150"/>
                <a:ext cx="285750" cy="2222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Ink 18"/>
              <p14:cNvContentPartPr/>
              <p14:nvPr/>
            </p14:nvContentPartPr>
            <p14:xfrm>
              <a:off x="6108700" y="1460500"/>
              <a:ext cx="323850" cy="190500"/>
            </p14:xfrm>
          </p:contentPart>
        </mc:Choice>
        <mc:Fallback xmlns="">
          <p:pic>
            <p:nvPicPr>
              <p:cNvPr id="19" name="Ink 18"/>
            </p:nvPicPr>
            <p:blipFill>
              <a:blip r:embed="rId32"/>
            </p:blipFill>
            <p:spPr>
              <a:xfrm>
                <a:off x="6108700" y="1460500"/>
                <a:ext cx="323850" cy="1905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Ink 19"/>
              <p14:cNvContentPartPr/>
              <p14:nvPr/>
            </p14:nvContentPartPr>
            <p14:xfrm>
              <a:off x="6438900" y="1238250"/>
              <a:ext cx="292100" cy="463550"/>
            </p14:xfrm>
          </p:contentPart>
        </mc:Choice>
        <mc:Fallback xmlns="">
          <p:pic>
            <p:nvPicPr>
              <p:cNvPr id="20" name="Ink 19"/>
            </p:nvPicPr>
            <p:blipFill>
              <a:blip r:embed="rId34"/>
            </p:blipFill>
            <p:spPr>
              <a:xfrm>
                <a:off x="6438900" y="1238250"/>
                <a:ext cx="292100" cy="4635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Ink 20"/>
              <p14:cNvContentPartPr/>
              <p14:nvPr/>
            </p14:nvContentPartPr>
            <p14:xfrm>
              <a:off x="6750050" y="1206500"/>
              <a:ext cx="571500" cy="368300"/>
            </p14:xfrm>
          </p:contentPart>
        </mc:Choice>
        <mc:Fallback xmlns="">
          <p:pic>
            <p:nvPicPr>
              <p:cNvPr id="21" name="Ink 20"/>
            </p:nvPicPr>
            <p:blipFill>
              <a:blip r:embed="rId36"/>
            </p:blipFill>
            <p:spPr>
              <a:xfrm>
                <a:off x="6750050" y="1206500"/>
                <a:ext cx="571500" cy="3683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Ink 21"/>
              <p14:cNvContentPartPr/>
              <p14:nvPr/>
            </p14:nvContentPartPr>
            <p14:xfrm>
              <a:off x="7086600" y="1257300"/>
              <a:ext cx="12700" cy="360"/>
            </p14:xfrm>
          </p:contentPart>
        </mc:Choice>
        <mc:Fallback xmlns="">
          <p:pic>
            <p:nvPicPr>
              <p:cNvPr id="22" name="Ink 21"/>
            </p:nvPicPr>
            <p:blipFill>
              <a:blip r:embed="rId38"/>
            </p:blipFill>
            <p:spPr>
              <a:xfrm>
                <a:off x="7086600" y="1257300"/>
                <a:ext cx="12700" cy="3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Ink 22"/>
              <p14:cNvContentPartPr/>
              <p14:nvPr/>
            </p14:nvContentPartPr>
            <p14:xfrm>
              <a:off x="2419350" y="1517650"/>
              <a:ext cx="107950" cy="730250"/>
            </p14:xfrm>
          </p:contentPart>
        </mc:Choice>
        <mc:Fallback xmlns="">
          <p:pic>
            <p:nvPicPr>
              <p:cNvPr id="23" name="Ink 22"/>
            </p:nvPicPr>
            <p:blipFill>
              <a:blip r:embed="rId40"/>
            </p:blipFill>
            <p:spPr>
              <a:xfrm>
                <a:off x="2419350" y="1517650"/>
                <a:ext cx="107950" cy="7302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Ink 23"/>
              <p14:cNvContentPartPr/>
              <p14:nvPr/>
            </p14:nvContentPartPr>
            <p14:xfrm>
              <a:off x="2400300" y="1543050"/>
              <a:ext cx="304800" cy="228600"/>
            </p14:xfrm>
          </p:contentPart>
        </mc:Choice>
        <mc:Fallback xmlns="">
          <p:pic>
            <p:nvPicPr>
              <p:cNvPr id="24" name="Ink 23"/>
            </p:nvPicPr>
            <p:blipFill>
              <a:blip r:embed="rId42"/>
            </p:blipFill>
            <p:spPr>
              <a:xfrm>
                <a:off x="2400300" y="1543050"/>
                <a:ext cx="304800" cy="2286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Ink 24"/>
              <p14:cNvContentPartPr/>
              <p14:nvPr/>
            </p14:nvContentPartPr>
            <p14:xfrm>
              <a:off x="2628900" y="1549400"/>
              <a:ext cx="349250" cy="222250"/>
            </p14:xfrm>
          </p:contentPart>
        </mc:Choice>
        <mc:Fallback xmlns="">
          <p:pic>
            <p:nvPicPr>
              <p:cNvPr id="25" name="Ink 24"/>
            </p:nvPicPr>
            <p:blipFill>
              <a:blip r:embed="rId44"/>
            </p:blipFill>
            <p:spPr>
              <a:xfrm>
                <a:off x="2628900" y="1549400"/>
                <a:ext cx="349250" cy="2222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Ink 25"/>
              <p14:cNvContentPartPr/>
              <p14:nvPr/>
            </p14:nvContentPartPr>
            <p14:xfrm>
              <a:off x="2870200" y="1454150"/>
              <a:ext cx="12700" cy="360"/>
            </p14:xfrm>
          </p:contentPart>
        </mc:Choice>
        <mc:Fallback xmlns="">
          <p:pic>
            <p:nvPicPr>
              <p:cNvPr id="26" name="Ink 25"/>
            </p:nvPicPr>
            <p:blipFill>
              <a:blip r:embed="rId38"/>
            </p:blipFill>
            <p:spPr>
              <a:xfrm>
                <a:off x="2870200" y="1454150"/>
                <a:ext cx="12700" cy="36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Ink 26"/>
              <p14:cNvContentPartPr/>
              <p14:nvPr/>
            </p14:nvContentPartPr>
            <p14:xfrm>
              <a:off x="2876550" y="1454150"/>
              <a:ext cx="571500" cy="260350"/>
            </p14:xfrm>
          </p:contentPart>
        </mc:Choice>
        <mc:Fallback xmlns="">
          <p:pic>
            <p:nvPicPr>
              <p:cNvPr id="27" name="Ink 26"/>
            </p:nvPicPr>
            <p:blipFill>
              <a:blip r:embed="rId47"/>
            </p:blipFill>
            <p:spPr>
              <a:xfrm>
                <a:off x="2876550" y="1454150"/>
                <a:ext cx="571500" cy="2603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Ink 27"/>
              <p14:cNvContentPartPr/>
              <p14:nvPr/>
            </p14:nvContentPartPr>
            <p14:xfrm>
              <a:off x="3409950" y="1200150"/>
              <a:ext cx="482600" cy="539750"/>
            </p14:xfrm>
          </p:contentPart>
        </mc:Choice>
        <mc:Fallback xmlns="">
          <p:pic>
            <p:nvPicPr>
              <p:cNvPr id="28" name="Ink 27"/>
            </p:nvPicPr>
            <p:blipFill>
              <a:blip r:embed="rId49"/>
            </p:blipFill>
            <p:spPr>
              <a:xfrm>
                <a:off x="3409950" y="1200150"/>
                <a:ext cx="482600" cy="5397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Ink 28"/>
              <p14:cNvContentPartPr/>
              <p14:nvPr/>
            </p14:nvContentPartPr>
            <p14:xfrm>
              <a:off x="3460750" y="1250950"/>
              <a:ext cx="381000" cy="146050"/>
            </p14:xfrm>
          </p:contentPart>
        </mc:Choice>
        <mc:Fallback xmlns="">
          <p:pic>
            <p:nvPicPr>
              <p:cNvPr id="29" name="Ink 28"/>
            </p:nvPicPr>
            <p:blipFill>
              <a:blip r:embed="rId51"/>
            </p:blipFill>
            <p:spPr>
              <a:xfrm>
                <a:off x="3460750" y="1250950"/>
                <a:ext cx="381000" cy="1460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Ink 29"/>
              <p14:cNvContentPartPr/>
              <p14:nvPr/>
            </p14:nvContentPartPr>
            <p14:xfrm>
              <a:off x="323850" y="876300"/>
              <a:ext cx="1123950" cy="165100"/>
            </p14:xfrm>
          </p:contentPart>
        </mc:Choice>
        <mc:Fallback xmlns="">
          <p:pic>
            <p:nvPicPr>
              <p:cNvPr id="30" name="Ink 29"/>
            </p:nvPicPr>
            <p:blipFill>
              <a:blip r:embed="rId53"/>
            </p:blipFill>
            <p:spPr>
              <a:xfrm>
                <a:off x="323850" y="876300"/>
                <a:ext cx="1123950" cy="16510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Ink 30"/>
              <p14:cNvContentPartPr/>
              <p14:nvPr/>
            </p14:nvContentPartPr>
            <p14:xfrm>
              <a:off x="6337300" y="768350"/>
              <a:ext cx="1441450" cy="63500"/>
            </p14:xfrm>
          </p:contentPart>
        </mc:Choice>
        <mc:Fallback xmlns="">
          <p:pic>
            <p:nvPicPr>
              <p:cNvPr id="31" name="Ink 30"/>
            </p:nvPicPr>
            <p:blipFill>
              <a:blip r:embed="rId55"/>
            </p:blipFill>
            <p:spPr>
              <a:xfrm>
                <a:off x="6337300" y="768350"/>
                <a:ext cx="1441450" cy="635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Ink 31"/>
              <p14:cNvContentPartPr/>
              <p14:nvPr/>
            </p14:nvContentPartPr>
            <p14:xfrm>
              <a:off x="2870200" y="781050"/>
              <a:ext cx="615950" cy="387350"/>
            </p14:xfrm>
          </p:contentPart>
        </mc:Choice>
        <mc:Fallback xmlns="">
          <p:pic>
            <p:nvPicPr>
              <p:cNvPr id="32" name="Ink 31"/>
            </p:nvPicPr>
            <p:blipFill>
              <a:blip r:embed="rId57"/>
            </p:blipFill>
            <p:spPr>
              <a:xfrm>
                <a:off x="2870200" y="781050"/>
                <a:ext cx="615950" cy="3873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Ink 32"/>
              <p14:cNvContentPartPr/>
              <p14:nvPr/>
            </p14:nvContentPartPr>
            <p14:xfrm>
              <a:off x="7321550" y="863600"/>
              <a:ext cx="736600" cy="323850"/>
            </p14:xfrm>
          </p:contentPart>
        </mc:Choice>
        <mc:Fallback xmlns="">
          <p:pic>
            <p:nvPicPr>
              <p:cNvPr id="33" name="Ink 32"/>
            </p:nvPicPr>
            <p:blipFill>
              <a:blip r:embed="rId59"/>
            </p:blipFill>
            <p:spPr>
              <a:xfrm>
                <a:off x="7321550" y="863600"/>
                <a:ext cx="736600" cy="3238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Ink 33"/>
              <p14:cNvContentPartPr/>
              <p14:nvPr/>
            </p14:nvContentPartPr>
            <p14:xfrm>
              <a:off x="165100" y="2190750"/>
              <a:ext cx="273050" cy="463550"/>
            </p14:xfrm>
          </p:contentPart>
        </mc:Choice>
        <mc:Fallback xmlns="">
          <p:pic>
            <p:nvPicPr>
              <p:cNvPr id="34" name="Ink 33"/>
            </p:nvPicPr>
            <p:blipFill>
              <a:blip r:embed="rId61"/>
            </p:blipFill>
            <p:spPr>
              <a:xfrm>
                <a:off x="165100" y="2190750"/>
                <a:ext cx="273050" cy="46355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Ink 34"/>
              <p14:cNvContentPartPr/>
              <p14:nvPr/>
            </p14:nvContentPartPr>
            <p14:xfrm>
              <a:off x="292100" y="2120900"/>
              <a:ext cx="323850" cy="412750"/>
            </p14:xfrm>
          </p:contentPart>
        </mc:Choice>
        <mc:Fallback xmlns="">
          <p:pic>
            <p:nvPicPr>
              <p:cNvPr id="35" name="Ink 34"/>
            </p:nvPicPr>
            <p:blipFill>
              <a:blip r:embed="rId63"/>
            </p:blipFill>
            <p:spPr>
              <a:xfrm>
                <a:off x="292100" y="2120900"/>
                <a:ext cx="323850" cy="41275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Ink 35"/>
              <p14:cNvContentPartPr/>
              <p14:nvPr/>
            </p14:nvContentPartPr>
            <p14:xfrm>
              <a:off x="311150" y="1765300"/>
              <a:ext cx="711200" cy="1200150"/>
            </p14:xfrm>
          </p:contentPart>
        </mc:Choice>
        <mc:Fallback xmlns="">
          <p:pic>
            <p:nvPicPr>
              <p:cNvPr id="36" name="Ink 35"/>
            </p:nvPicPr>
            <p:blipFill>
              <a:blip r:embed="rId65"/>
            </p:blipFill>
            <p:spPr>
              <a:xfrm>
                <a:off x="311150" y="1765300"/>
                <a:ext cx="711200" cy="12001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Ink 36"/>
              <p14:cNvContentPartPr/>
              <p14:nvPr/>
            </p14:nvContentPartPr>
            <p14:xfrm>
              <a:off x="857250" y="1727200"/>
              <a:ext cx="317500" cy="241300"/>
            </p14:xfrm>
          </p:contentPart>
        </mc:Choice>
        <mc:Fallback xmlns="">
          <p:pic>
            <p:nvPicPr>
              <p:cNvPr id="37" name="Ink 36"/>
            </p:nvPicPr>
            <p:blipFill>
              <a:blip r:embed="rId67"/>
            </p:blipFill>
            <p:spPr>
              <a:xfrm>
                <a:off x="857250" y="1727200"/>
                <a:ext cx="317500" cy="2413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Ink 37"/>
              <p14:cNvContentPartPr/>
              <p14:nvPr/>
            </p14:nvContentPartPr>
            <p14:xfrm>
              <a:off x="654050" y="1536700"/>
              <a:ext cx="12700" cy="360"/>
            </p14:xfrm>
          </p:contentPart>
        </mc:Choice>
        <mc:Fallback xmlns="">
          <p:pic>
            <p:nvPicPr>
              <p:cNvPr id="38" name="Ink 37"/>
            </p:nvPicPr>
            <p:blipFill>
              <a:blip r:embed="rId38"/>
            </p:blipFill>
            <p:spPr>
              <a:xfrm>
                <a:off x="654050" y="1536700"/>
                <a:ext cx="12700" cy="3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9" name="Ink 38"/>
              <p14:cNvContentPartPr/>
              <p14:nvPr/>
            </p14:nvContentPartPr>
            <p14:xfrm>
              <a:off x="1079500" y="1187450"/>
              <a:ext cx="457200" cy="596900"/>
            </p14:xfrm>
          </p:contentPart>
        </mc:Choice>
        <mc:Fallback xmlns="">
          <p:pic>
            <p:nvPicPr>
              <p:cNvPr id="39" name="Ink 38"/>
            </p:nvPicPr>
            <p:blipFill>
              <a:blip r:embed="rId70"/>
            </p:blipFill>
            <p:spPr>
              <a:xfrm>
                <a:off x="1079500" y="1187450"/>
                <a:ext cx="457200" cy="5969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0" name="Ink 39"/>
              <p14:cNvContentPartPr/>
              <p14:nvPr/>
            </p14:nvContentPartPr>
            <p14:xfrm>
              <a:off x="590550" y="1428750"/>
              <a:ext cx="254000" cy="190500"/>
            </p14:xfrm>
          </p:contentPart>
        </mc:Choice>
        <mc:Fallback xmlns="">
          <p:pic>
            <p:nvPicPr>
              <p:cNvPr id="40" name="Ink 39"/>
            </p:nvPicPr>
            <p:blipFill>
              <a:blip r:embed="rId72"/>
            </p:blipFill>
            <p:spPr>
              <a:xfrm>
                <a:off x="590550" y="1428750"/>
                <a:ext cx="254000" cy="1905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1" name="Ink 40"/>
              <p14:cNvContentPartPr/>
              <p14:nvPr/>
            </p14:nvContentPartPr>
            <p14:xfrm>
              <a:off x="50800" y="1670050"/>
              <a:ext cx="1397000" cy="1447800"/>
            </p14:xfrm>
          </p:contentPart>
        </mc:Choice>
        <mc:Fallback xmlns="">
          <p:pic>
            <p:nvPicPr>
              <p:cNvPr id="41" name="Ink 40"/>
            </p:nvPicPr>
            <p:blipFill>
              <a:blip r:embed="rId74"/>
            </p:blipFill>
            <p:spPr>
              <a:xfrm>
                <a:off x="50800" y="1670050"/>
                <a:ext cx="1397000" cy="14478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2" name="Ink 41"/>
              <p14:cNvContentPartPr/>
              <p14:nvPr/>
            </p14:nvContentPartPr>
            <p14:xfrm>
              <a:off x="381000" y="1746250"/>
              <a:ext cx="1225550" cy="1339850"/>
            </p14:xfrm>
          </p:contentPart>
        </mc:Choice>
        <mc:Fallback xmlns="">
          <p:pic>
            <p:nvPicPr>
              <p:cNvPr id="42" name="Ink 41"/>
            </p:nvPicPr>
            <p:blipFill>
              <a:blip r:embed="rId76"/>
            </p:blipFill>
            <p:spPr>
              <a:xfrm>
                <a:off x="381000" y="1746250"/>
                <a:ext cx="1225550" cy="13398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3" name="Ink 42"/>
              <p14:cNvContentPartPr/>
              <p14:nvPr/>
            </p14:nvContentPartPr>
            <p14:xfrm>
              <a:off x="139700" y="3733800"/>
              <a:ext cx="762000" cy="565150"/>
            </p14:xfrm>
          </p:contentPart>
        </mc:Choice>
        <mc:Fallback xmlns="">
          <p:pic>
            <p:nvPicPr>
              <p:cNvPr id="43" name="Ink 42"/>
            </p:nvPicPr>
            <p:blipFill>
              <a:blip r:embed="rId78"/>
            </p:blipFill>
            <p:spPr>
              <a:xfrm>
                <a:off x="139700" y="3733800"/>
                <a:ext cx="762000" cy="56515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4" name="Ink 43"/>
              <p14:cNvContentPartPr/>
              <p14:nvPr/>
            </p14:nvContentPartPr>
            <p14:xfrm>
              <a:off x="844550" y="3200400"/>
              <a:ext cx="927100" cy="565150"/>
            </p14:xfrm>
          </p:contentPart>
        </mc:Choice>
        <mc:Fallback xmlns="">
          <p:pic>
            <p:nvPicPr>
              <p:cNvPr id="44" name="Ink 43"/>
            </p:nvPicPr>
            <p:blipFill>
              <a:blip r:embed="rId80"/>
            </p:blipFill>
            <p:spPr>
              <a:xfrm>
                <a:off x="844550" y="3200400"/>
                <a:ext cx="927100" cy="56515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Ink 44"/>
              <p14:cNvContentPartPr/>
              <p14:nvPr/>
            </p14:nvContentPartPr>
            <p14:xfrm>
              <a:off x="1543050" y="3054350"/>
              <a:ext cx="12700" cy="360"/>
            </p14:xfrm>
          </p:contentPart>
        </mc:Choice>
        <mc:Fallback xmlns="">
          <p:pic>
            <p:nvPicPr>
              <p:cNvPr id="45" name="Ink 44"/>
            </p:nvPicPr>
            <p:blipFill>
              <a:blip r:embed="rId38"/>
            </p:blipFill>
            <p:spPr>
              <a:xfrm>
                <a:off x="1543050" y="3054350"/>
                <a:ext cx="12700" cy="36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6" name="Ink 45"/>
              <p14:cNvContentPartPr/>
              <p14:nvPr/>
            </p14:nvContentPartPr>
            <p14:xfrm>
              <a:off x="1549400" y="2527300"/>
              <a:ext cx="215900" cy="558800"/>
            </p14:xfrm>
          </p:contentPart>
        </mc:Choice>
        <mc:Fallback xmlns="">
          <p:pic>
            <p:nvPicPr>
              <p:cNvPr id="46" name="Ink 45"/>
            </p:nvPicPr>
            <p:blipFill>
              <a:blip r:embed="rId83"/>
            </p:blipFill>
            <p:spPr>
              <a:xfrm>
                <a:off x="1549400" y="2527300"/>
                <a:ext cx="215900" cy="55880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7" name="Ink 46"/>
              <p14:cNvContentPartPr/>
              <p14:nvPr/>
            </p14:nvContentPartPr>
            <p14:xfrm>
              <a:off x="1714500" y="2819400"/>
              <a:ext cx="260350" cy="501650"/>
            </p14:xfrm>
          </p:contentPart>
        </mc:Choice>
        <mc:Fallback xmlns="">
          <p:pic>
            <p:nvPicPr>
              <p:cNvPr id="47" name="Ink 46"/>
            </p:nvPicPr>
            <p:blipFill>
              <a:blip r:embed="rId85"/>
            </p:blipFill>
            <p:spPr>
              <a:xfrm>
                <a:off x="1714500" y="2819400"/>
                <a:ext cx="260350" cy="50165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8" name="Ink 47"/>
              <p14:cNvContentPartPr/>
              <p14:nvPr/>
            </p14:nvContentPartPr>
            <p14:xfrm>
              <a:off x="1568450" y="2489200"/>
              <a:ext cx="273050" cy="234950"/>
            </p14:xfrm>
          </p:contentPart>
        </mc:Choice>
        <mc:Fallback xmlns="">
          <p:pic>
            <p:nvPicPr>
              <p:cNvPr id="48" name="Ink 47"/>
            </p:nvPicPr>
            <p:blipFill>
              <a:blip r:embed="rId87"/>
            </p:blipFill>
            <p:spPr>
              <a:xfrm>
                <a:off x="1568450" y="2489200"/>
                <a:ext cx="273050" cy="2349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9" name="Ink 48"/>
              <p14:cNvContentPartPr/>
              <p14:nvPr/>
            </p14:nvContentPartPr>
            <p14:xfrm>
              <a:off x="127000" y="2965450"/>
              <a:ext cx="1974850" cy="1625600"/>
            </p14:xfrm>
          </p:contentPart>
        </mc:Choice>
        <mc:Fallback xmlns="">
          <p:pic>
            <p:nvPicPr>
              <p:cNvPr id="49" name="Ink 48"/>
            </p:nvPicPr>
            <p:blipFill>
              <a:blip r:embed="rId89"/>
            </p:blipFill>
            <p:spPr>
              <a:xfrm>
                <a:off x="127000" y="2965450"/>
                <a:ext cx="1974850" cy="162560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0" name="Ink 49"/>
              <p14:cNvContentPartPr/>
              <p14:nvPr/>
            </p14:nvContentPartPr>
            <p14:xfrm>
              <a:off x="234950" y="3048000"/>
              <a:ext cx="1936750" cy="1606550"/>
            </p14:xfrm>
          </p:contentPart>
        </mc:Choice>
        <mc:Fallback xmlns="">
          <p:pic>
            <p:nvPicPr>
              <p:cNvPr id="50" name="Ink 49"/>
            </p:nvPicPr>
            <p:blipFill>
              <a:blip r:embed="rId91"/>
            </p:blipFill>
            <p:spPr>
              <a:xfrm>
                <a:off x="234950" y="3048000"/>
                <a:ext cx="1936750" cy="16065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1" name="Ink 50"/>
              <p14:cNvContentPartPr/>
              <p14:nvPr/>
            </p14:nvContentPartPr>
            <p14:xfrm>
              <a:off x="2698750" y="3625850"/>
              <a:ext cx="19050" cy="615950"/>
            </p14:xfrm>
          </p:contentPart>
        </mc:Choice>
        <mc:Fallback xmlns="">
          <p:pic>
            <p:nvPicPr>
              <p:cNvPr id="51" name="Ink 50"/>
            </p:nvPicPr>
            <p:blipFill>
              <a:blip r:embed="rId93"/>
            </p:blipFill>
            <p:spPr>
              <a:xfrm>
                <a:off x="2698750" y="3625850"/>
                <a:ext cx="19050" cy="61595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2" name="Ink 51"/>
              <p14:cNvContentPartPr/>
              <p14:nvPr/>
            </p14:nvContentPartPr>
            <p14:xfrm>
              <a:off x="2654300" y="3530600"/>
              <a:ext cx="508000" cy="692150"/>
            </p14:xfrm>
          </p:contentPart>
        </mc:Choice>
        <mc:Fallback xmlns="">
          <p:pic>
            <p:nvPicPr>
              <p:cNvPr id="52" name="Ink 51"/>
            </p:nvPicPr>
            <p:blipFill>
              <a:blip r:embed="rId95"/>
            </p:blipFill>
            <p:spPr>
              <a:xfrm>
                <a:off x="2654300" y="3530600"/>
                <a:ext cx="508000" cy="69215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3" name="Ink 52"/>
              <p14:cNvContentPartPr/>
              <p14:nvPr/>
            </p14:nvContentPartPr>
            <p14:xfrm>
              <a:off x="3835400" y="3460750"/>
              <a:ext cx="120650" cy="603250"/>
            </p14:xfrm>
          </p:contentPart>
        </mc:Choice>
        <mc:Fallback xmlns="">
          <p:pic>
            <p:nvPicPr>
              <p:cNvPr id="53" name="Ink 52"/>
            </p:nvPicPr>
            <p:blipFill>
              <a:blip r:embed="rId97"/>
            </p:blipFill>
            <p:spPr>
              <a:xfrm>
                <a:off x="3835400" y="3460750"/>
                <a:ext cx="120650" cy="60325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4" name="Ink 53"/>
              <p14:cNvContentPartPr/>
              <p14:nvPr/>
            </p14:nvContentPartPr>
            <p14:xfrm>
              <a:off x="3867150" y="3409950"/>
              <a:ext cx="558800" cy="647700"/>
            </p14:xfrm>
          </p:contentPart>
        </mc:Choice>
        <mc:Fallback xmlns="">
          <p:pic>
            <p:nvPicPr>
              <p:cNvPr id="54" name="Ink 53"/>
            </p:nvPicPr>
            <p:blipFill>
              <a:blip r:embed="rId99"/>
            </p:blipFill>
            <p:spPr>
              <a:xfrm>
                <a:off x="3867150" y="3409950"/>
                <a:ext cx="558800" cy="64770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5" name="Ink 54"/>
              <p14:cNvContentPartPr/>
              <p14:nvPr/>
            </p14:nvContentPartPr>
            <p14:xfrm>
              <a:off x="1619250" y="4572000"/>
              <a:ext cx="171450" cy="609600"/>
            </p14:xfrm>
          </p:contentPart>
        </mc:Choice>
        <mc:Fallback xmlns="">
          <p:pic>
            <p:nvPicPr>
              <p:cNvPr id="55" name="Ink 54"/>
            </p:nvPicPr>
            <p:blipFill>
              <a:blip r:embed="rId101"/>
            </p:blipFill>
            <p:spPr>
              <a:xfrm>
                <a:off x="1619250" y="4572000"/>
                <a:ext cx="171450" cy="6096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6" name="Ink 55"/>
              <p14:cNvContentPartPr/>
              <p14:nvPr/>
            </p14:nvContentPartPr>
            <p14:xfrm>
              <a:off x="1657350" y="4546600"/>
              <a:ext cx="520700" cy="622300"/>
            </p14:xfrm>
          </p:contentPart>
        </mc:Choice>
        <mc:Fallback xmlns="">
          <p:pic>
            <p:nvPicPr>
              <p:cNvPr id="56" name="Ink 55"/>
            </p:nvPicPr>
            <p:blipFill>
              <a:blip r:embed="rId103"/>
            </p:blipFill>
            <p:spPr>
              <a:xfrm>
                <a:off x="1657350" y="4546600"/>
                <a:ext cx="520700" cy="62230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7" name="Ink 56"/>
              <p14:cNvContentPartPr/>
              <p14:nvPr/>
            </p14:nvContentPartPr>
            <p14:xfrm>
              <a:off x="2603500" y="4629150"/>
              <a:ext cx="101600" cy="508000"/>
            </p14:xfrm>
          </p:contentPart>
        </mc:Choice>
        <mc:Fallback xmlns="">
          <p:pic>
            <p:nvPicPr>
              <p:cNvPr id="57" name="Ink 56"/>
            </p:nvPicPr>
            <p:blipFill>
              <a:blip r:embed="rId105"/>
            </p:blipFill>
            <p:spPr>
              <a:xfrm>
                <a:off x="2603500" y="4629150"/>
                <a:ext cx="101600" cy="50800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8" name="Ink 57"/>
              <p14:cNvContentPartPr/>
              <p14:nvPr/>
            </p14:nvContentPartPr>
            <p14:xfrm>
              <a:off x="2616200" y="4476750"/>
              <a:ext cx="584200" cy="673100"/>
            </p14:xfrm>
          </p:contentPart>
        </mc:Choice>
        <mc:Fallback xmlns="">
          <p:pic>
            <p:nvPicPr>
              <p:cNvPr id="58" name="Ink 57"/>
            </p:nvPicPr>
            <p:blipFill>
              <a:blip r:embed="rId107"/>
            </p:blipFill>
            <p:spPr>
              <a:xfrm>
                <a:off x="2616200" y="4476750"/>
                <a:ext cx="584200" cy="6731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9" name="Ink 58"/>
              <p14:cNvContentPartPr/>
              <p14:nvPr/>
            </p14:nvContentPartPr>
            <p14:xfrm>
              <a:off x="3924300" y="4489450"/>
              <a:ext cx="95250" cy="615950"/>
            </p14:xfrm>
          </p:contentPart>
        </mc:Choice>
        <mc:Fallback xmlns="">
          <p:pic>
            <p:nvPicPr>
              <p:cNvPr id="59" name="Ink 58"/>
            </p:nvPicPr>
            <p:blipFill>
              <a:blip r:embed="rId109"/>
            </p:blipFill>
            <p:spPr>
              <a:xfrm>
                <a:off x="3924300" y="4489450"/>
                <a:ext cx="95250" cy="6159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0" name="Ink 59"/>
              <p14:cNvContentPartPr/>
              <p14:nvPr/>
            </p14:nvContentPartPr>
            <p14:xfrm>
              <a:off x="3867150" y="4406900"/>
              <a:ext cx="723900" cy="755650"/>
            </p14:xfrm>
          </p:contentPart>
        </mc:Choice>
        <mc:Fallback xmlns="">
          <p:pic>
            <p:nvPicPr>
              <p:cNvPr id="60" name="Ink 59"/>
            </p:nvPicPr>
            <p:blipFill>
              <a:blip r:embed="rId111"/>
            </p:blipFill>
            <p:spPr>
              <a:xfrm>
                <a:off x="3867150" y="4406900"/>
                <a:ext cx="723900" cy="7556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1" name="Ink 60"/>
              <p14:cNvContentPartPr/>
              <p14:nvPr/>
            </p14:nvContentPartPr>
            <p14:xfrm>
              <a:off x="3587750" y="2044700"/>
              <a:ext cx="622300" cy="482600"/>
            </p14:xfrm>
          </p:contentPart>
        </mc:Choice>
        <mc:Fallback xmlns="">
          <p:pic>
            <p:nvPicPr>
              <p:cNvPr id="61" name="Ink 60"/>
            </p:nvPicPr>
            <p:blipFill>
              <a:blip r:embed="rId113"/>
            </p:blipFill>
            <p:spPr>
              <a:xfrm>
                <a:off x="3587750" y="2044700"/>
                <a:ext cx="622300" cy="48260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2" name="Ink 61"/>
              <p14:cNvContentPartPr/>
              <p14:nvPr/>
            </p14:nvContentPartPr>
            <p14:xfrm>
              <a:off x="3505200" y="2070100"/>
              <a:ext cx="101600" cy="222250"/>
            </p14:xfrm>
          </p:contentPart>
        </mc:Choice>
        <mc:Fallback xmlns="">
          <p:pic>
            <p:nvPicPr>
              <p:cNvPr id="62" name="Ink 61"/>
            </p:nvPicPr>
            <p:blipFill>
              <a:blip r:embed="rId115"/>
            </p:blipFill>
            <p:spPr>
              <a:xfrm>
                <a:off x="3505200" y="2070100"/>
                <a:ext cx="101600" cy="22225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3" name="Ink 62"/>
              <p14:cNvContentPartPr/>
              <p14:nvPr/>
            </p14:nvContentPartPr>
            <p14:xfrm>
              <a:off x="3498850" y="2076450"/>
              <a:ext cx="406400" cy="38100"/>
            </p14:xfrm>
          </p:contentPart>
        </mc:Choice>
        <mc:Fallback xmlns="">
          <p:pic>
            <p:nvPicPr>
              <p:cNvPr id="63" name="Ink 62"/>
            </p:nvPicPr>
            <p:blipFill>
              <a:blip r:embed="rId117"/>
            </p:blipFill>
            <p:spPr>
              <a:xfrm>
                <a:off x="3498850" y="2076450"/>
                <a:ext cx="406400" cy="3810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4" name="Ink 63"/>
              <p14:cNvContentPartPr/>
              <p14:nvPr/>
            </p14:nvContentPartPr>
            <p14:xfrm>
              <a:off x="2368550" y="2286000"/>
              <a:ext cx="222250" cy="292100"/>
            </p14:xfrm>
          </p:contentPart>
        </mc:Choice>
        <mc:Fallback xmlns="">
          <p:pic>
            <p:nvPicPr>
              <p:cNvPr id="64" name="Ink 63"/>
            </p:nvPicPr>
            <p:blipFill>
              <a:blip r:embed="rId119"/>
            </p:blipFill>
            <p:spPr>
              <a:xfrm>
                <a:off x="2368550" y="2286000"/>
                <a:ext cx="222250" cy="29210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5" name="Ink 64"/>
              <p14:cNvContentPartPr/>
              <p14:nvPr/>
            </p14:nvContentPartPr>
            <p14:xfrm>
              <a:off x="2597150" y="2305050"/>
              <a:ext cx="1193800" cy="317500"/>
            </p14:xfrm>
          </p:contentPart>
        </mc:Choice>
        <mc:Fallback xmlns="">
          <p:pic>
            <p:nvPicPr>
              <p:cNvPr id="65" name="Ink 64"/>
            </p:nvPicPr>
            <p:blipFill>
              <a:blip r:embed="rId121"/>
            </p:blipFill>
            <p:spPr>
              <a:xfrm>
                <a:off x="2597150" y="2305050"/>
                <a:ext cx="1193800" cy="31750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6" name="Ink 65"/>
              <p14:cNvContentPartPr/>
              <p14:nvPr/>
            </p14:nvContentPartPr>
            <p14:xfrm>
              <a:off x="3790950" y="2095500"/>
              <a:ext cx="209550" cy="838200"/>
            </p14:xfrm>
          </p:contentPart>
        </mc:Choice>
        <mc:Fallback xmlns="">
          <p:pic>
            <p:nvPicPr>
              <p:cNvPr id="66" name="Ink 65"/>
            </p:nvPicPr>
            <p:blipFill>
              <a:blip r:embed="rId123"/>
            </p:blipFill>
            <p:spPr>
              <a:xfrm>
                <a:off x="3790950" y="2095500"/>
                <a:ext cx="209550" cy="83820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7" name="Ink 66"/>
              <p14:cNvContentPartPr/>
              <p14:nvPr/>
            </p14:nvContentPartPr>
            <p14:xfrm>
              <a:off x="4013200" y="2317750"/>
              <a:ext cx="139700" cy="19050"/>
            </p14:xfrm>
          </p:contentPart>
        </mc:Choice>
        <mc:Fallback xmlns="">
          <p:pic>
            <p:nvPicPr>
              <p:cNvPr id="67" name="Ink 66"/>
            </p:nvPicPr>
            <p:blipFill>
              <a:blip r:embed="rId125"/>
            </p:blipFill>
            <p:spPr>
              <a:xfrm>
                <a:off x="4013200" y="2317750"/>
                <a:ext cx="139700" cy="1905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8" name="Ink 67"/>
              <p14:cNvContentPartPr/>
              <p14:nvPr/>
            </p14:nvContentPartPr>
            <p14:xfrm>
              <a:off x="3467100" y="2222500"/>
              <a:ext cx="114300" cy="31750"/>
            </p14:xfrm>
          </p:contentPart>
        </mc:Choice>
        <mc:Fallback xmlns="">
          <p:pic>
            <p:nvPicPr>
              <p:cNvPr id="68" name="Ink 67"/>
            </p:nvPicPr>
            <p:blipFill>
              <a:blip r:embed="rId127"/>
            </p:blipFill>
            <p:spPr>
              <a:xfrm>
                <a:off x="3467100" y="2222500"/>
                <a:ext cx="114300" cy="317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9" name="Ink 68"/>
              <p14:cNvContentPartPr/>
              <p14:nvPr/>
            </p14:nvContentPartPr>
            <p14:xfrm>
              <a:off x="4914900" y="2019300"/>
              <a:ext cx="1428750" cy="527050"/>
            </p14:xfrm>
          </p:contentPart>
        </mc:Choice>
        <mc:Fallback xmlns="">
          <p:pic>
            <p:nvPicPr>
              <p:cNvPr id="69" name="Ink 68"/>
            </p:nvPicPr>
            <p:blipFill>
              <a:blip r:embed="rId129"/>
            </p:blipFill>
            <p:spPr>
              <a:xfrm>
                <a:off x="4914900" y="2019300"/>
                <a:ext cx="1428750" cy="52705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0" name="Ink 69"/>
              <p14:cNvContentPartPr/>
              <p14:nvPr/>
            </p14:nvContentPartPr>
            <p14:xfrm>
              <a:off x="6242050" y="1866900"/>
              <a:ext cx="152400" cy="425450"/>
            </p14:xfrm>
          </p:contentPart>
        </mc:Choice>
        <mc:Fallback xmlns="">
          <p:pic>
            <p:nvPicPr>
              <p:cNvPr id="70" name="Ink 69"/>
            </p:nvPicPr>
            <p:blipFill>
              <a:blip r:embed="rId131"/>
            </p:blipFill>
            <p:spPr>
              <a:xfrm>
                <a:off x="6242050" y="1866900"/>
                <a:ext cx="152400" cy="42545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1" name="Ink 70"/>
              <p14:cNvContentPartPr/>
              <p14:nvPr/>
            </p14:nvContentPartPr>
            <p14:xfrm>
              <a:off x="5314950" y="2533650"/>
              <a:ext cx="781050" cy="387350"/>
            </p14:xfrm>
          </p:contentPart>
        </mc:Choice>
        <mc:Fallback xmlns="">
          <p:pic>
            <p:nvPicPr>
              <p:cNvPr id="71" name="Ink 70"/>
            </p:nvPicPr>
            <p:blipFill>
              <a:blip r:embed="rId133"/>
            </p:blipFill>
            <p:spPr>
              <a:xfrm>
                <a:off x="5314950" y="2533650"/>
                <a:ext cx="781050" cy="38735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2" name="Ink 71"/>
              <p14:cNvContentPartPr/>
              <p14:nvPr/>
            </p14:nvContentPartPr>
            <p14:xfrm>
              <a:off x="6299200" y="2362200"/>
              <a:ext cx="552450" cy="304800"/>
            </p14:xfrm>
          </p:contentPart>
        </mc:Choice>
        <mc:Fallback xmlns="">
          <p:pic>
            <p:nvPicPr>
              <p:cNvPr id="72" name="Ink 71"/>
            </p:nvPicPr>
            <p:blipFill>
              <a:blip r:embed="rId135"/>
            </p:blipFill>
            <p:spPr>
              <a:xfrm>
                <a:off x="6299200" y="2362200"/>
                <a:ext cx="552450" cy="30480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3" name="Ink 72"/>
              <p14:cNvContentPartPr/>
              <p14:nvPr/>
            </p14:nvContentPartPr>
            <p14:xfrm>
              <a:off x="6851650" y="2057400"/>
              <a:ext cx="215900" cy="463550"/>
            </p14:xfrm>
          </p:contentPart>
        </mc:Choice>
        <mc:Fallback xmlns="">
          <p:pic>
            <p:nvPicPr>
              <p:cNvPr id="73" name="Ink 72"/>
            </p:nvPicPr>
            <p:blipFill>
              <a:blip r:embed="rId137"/>
            </p:blipFill>
            <p:spPr>
              <a:xfrm>
                <a:off x="6851650" y="2057400"/>
                <a:ext cx="215900" cy="46355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4" name="Ink 73"/>
              <p14:cNvContentPartPr/>
              <p14:nvPr/>
            </p14:nvContentPartPr>
            <p14:xfrm>
              <a:off x="6838950" y="2209800"/>
              <a:ext cx="209550" cy="101600"/>
            </p14:xfrm>
          </p:contentPart>
        </mc:Choice>
        <mc:Fallback xmlns="">
          <p:pic>
            <p:nvPicPr>
              <p:cNvPr id="74" name="Ink 73"/>
            </p:nvPicPr>
            <p:blipFill>
              <a:blip r:embed="rId139"/>
            </p:blipFill>
            <p:spPr>
              <a:xfrm>
                <a:off x="6838950" y="2209800"/>
                <a:ext cx="209550" cy="10160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5" name="Ink 74"/>
              <p14:cNvContentPartPr/>
              <p14:nvPr/>
            </p14:nvContentPartPr>
            <p14:xfrm>
              <a:off x="5556250" y="4229100"/>
              <a:ext cx="2876550" cy="1435100"/>
            </p14:xfrm>
          </p:contentPart>
        </mc:Choice>
        <mc:Fallback xmlns="">
          <p:pic>
            <p:nvPicPr>
              <p:cNvPr id="75" name="Ink 74"/>
            </p:nvPicPr>
            <p:blipFill>
              <a:blip r:embed="rId141"/>
            </p:blipFill>
            <p:spPr>
              <a:xfrm>
                <a:off x="5556250" y="4229100"/>
                <a:ext cx="2876550" cy="143510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6" name="Ink 75"/>
              <p14:cNvContentPartPr/>
              <p14:nvPr/>
            </p14:nvContentPartPr>
            <p14:xfrm>
              <a:off x="4737100" y="3886200"/>
              <a:ext cx="1352550" cy="628650"/>
            </p14:xfrm>
          </p:contentPart>
        </mc:Choice>
        <mc:Fallback xmlns="">
          <p:pic>
            <p:nvPicPr>
              <p:cNvPr id="76" name="Ink 75"/>
            </p:nvPicPr>
            <p:blipFill>
              <a:blip r:embed="rId143"/>
            </p:blipFill>
            <p:spPr>
              <a:xfrm>
                <a:off x="4737100" y="3886200"/>
                <a:ext cx="1352550" cy="62865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7" name="Ink 76"/>
              <p14:cNvContentPartPr/>
              <p14:nvPr/>
            </p14:nvContentPartPr>
            <p14:xfrm>
              <a:off x="4711700" y="3911600"/>
              <a:ext cx="603250" cy="44450"/>
            </p14:xfrm>
          </p:contentPart>
        </mc:Choice>
        <mc:Fallback xmlns="">
          <p:pic>
            <p:nvPicPr>
              <p:cNvPr id="77" name="Ink 76"/>
            </p:nvPicPr>
            <p:blipFill>
              <a:blip r:embed="rId145"/>
            </p:blipFill>
            <p:spPr>
              <a:xfrm>
                <a:off x="4711700" y="3911600"/>
                <a:ext cx="603250" cy="4445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8" name="Ink 77"/>
              <p14:cNvContentPartPr/>
              <p14:nvPr/>
            </p14:nvContentPartPr>
            <p14:xfrm>
              <a:off x="4762500" y="4857750"/>
              <a:ext cx="908050" cy="63500"/>
            </p14:xfrm>
          </p:contentPart>
        </mc:Choice>
        <mc:Fallback xmlns="">
          <p:pic>
            <p:nvPicPr>
              <p:cNvPr id="78" name="Ink 77"/>
            </p:nvPicPr>
            <p:blipFill>
              <a:blip r:embed="rId147"/>
            </p:blipFill>
            <p:spPr>
              <a:xfrm>
                <a:off x="4762500" y="4857750"/>
                <a:ext cx="908050" cy="6350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9" name="Ink 78"/>
              <p14:cNvContentPartPr/>
              <p14:nvPr/>
            </p14:nvContentPartPr>
            <p14:xfrm>
              <a:off x="4622800" y="4711700"/>
              <a:ext cx="406400" cy="406400"/>
            </p14:xfrm>
          </p:contentPart>
        </mc:Choice>
        <mc:Fallback xmlns="">
          <p:pic>
            <p:nvPicPr>
              <p:cNvPr id="79" name="Ink 78"/>
            </p:nvPicPr>
            <p:blipFill>
              <a:blip r:embed="rId149"/>
            </p:blipFill>
            <p:spPr>
              <a:xfrm>
                <a:off x="4622800" y="4711700"/>
                <a:ext cx="406400" cy="40640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80" name="Ink 79"/>
              <p14:cNvContentPartPr/>
              <p14:nvPr/>
            </p14:nvContentPartPr>
            <p14:xfrm>
              <a:off x="3282950" y="5073650"/>
              <a:ext cx="2374900" cy="361950"/>
            </p14:xfrm>
          </p:contentPart>
        </mc:Choice>
        <mc:Fallback xmlns="">
          <p:pic>
            <p:nvPicPr>
              <p:cNvPr id="80" name="Ink 79"/>
            </p:nvPicPr>
            <p:blipFill>
              <a:blip r:embed="rId151"/>
            </p:blipFill>
            <p:spPr>
              <a:xfrm>
                <a:off x="3282950" y="5073650"/>
                <a:ext cx="2374900" cy="36195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1" name="Ink 80"/>
              <p14:cNvContentPartPr/>
              <p14:nvPr/>
            </p14:nvContentPartPr>
            <p14:xfrm>
              <a:off x="3282950" y="5022850"/>
              <a:ext cx="95250" cy="406400"/>
            </p14:xfrm>
          </p:contentPart>
        </mc:Choice>
        <mc:Fallback xmlns="">
          <p:pic>
            <p:nvPicPr>
              <p:cNvPr id="81" name="Ink 80"/>
            </p:nvPicPr>
            <p:blipFill>
              <a:blip r:embed="rId153"/>
            </p:blipFill>
            <p:spPr>
              <a:xfrm>
                <a:off x="3282950" y="5022850"/>
                <a:ext cx="95250" cy="40640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2" name="Ink 81"/>
              <p14:cNvContentPartPr/>
              <p14:nvPr/>
            </p14:nvContentPartPr>
            <p14:xfrm>
              <a:off x="3333750" y="5067300"/>
              <a:ext cx="495300" cy="44450"/>
            </p14:xfrm>
          </p:contentPart>
        </mc:Choice>
        <mc:Fallback xmlns="">
          <p:pic>
            <p:nvPicPr>
              <p:cNvPr id="82" name="Ink 81"/>
            </p:nvPicPr>
            <p:blipFill>
              <a:blip r:embed="rId155"/>
            </p:blipFill>
            <p:spPr>
              <a:xfrm>
                <a:off x="3333750" y="5067300"/>
                <a:ext cx="495300" cy="4445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3" name="Ink 82"/>
              <p14:cNvContentPartPr/>
              <p14:nvPr/>
            </p14:nvContentPartPr>
            <p14:xfrm>
              <a:off x="3289300" y="3638550"/>
              <a:ext cx="2590800" cy="1016000"/>
            </p14:xfrm>
          </p:contentPart>
        </mc:Choice>
        <mc:Fallback xmlns="">
          <p:pic>
            <p:nvPicPr>
              <p:cNvPr id="83" name="Ink 82"/>
            </p:nvPicPr>
            <p:blipFill>
              <a:blip r:embed="rId157"/>
            </p:blipFill>
            <p:spPr>
              <a:xfrm>
                <a:off x="3289300" y="3638550"/>
                <a:ext cx="2590800" cy="101600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4" name="Ink 83"/>
              <p14:cNvContentPartPr/>
              <p14:nvPr/>
            </p14:nvContentPartPr>
            <p14:xfrm>
              <a:off x="3321050" y="3613150"/>
              <a:ext cx="698500" cy="25400"/>
            </p14:xfrm>
          </p:contentPart>
        </mc:Choice>
        <mc:Fallback xmlns="">
          <p:pic>
            <p:nvPicPr>
              <p:cNvPr id="84" name="Ink 83"/>
            </p:nvPicPr>
            <p:blipFill>
              <a:blip r:embed="rId159"/>
            </p:blipFill>
            <p:spPr>
              <a:xfrm>
                <a:off x="3321050" y="3613150"/>
                <a:ext cx="698500" cy="2540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5" name="Ink 84"/>
              <p14:cNvContentPartPr/>
              <p14:nvPr/>
            </p14:nvContentPartPr>
            <p14:xfrm>
              <a:off x="2298700" y="5270500"/>
              <a:ext cx="3365500" cy="387350"/>
            </p14:xfrm>
          </p:contentPart>
        </mc:Choice>
        <mc:Fallback xmlns="">
          <p:pic>
            <p:nvPicPr>
              <p:cNvPr id="85" name="Ink 84"/>
            </p:nvPicPr>
            <p:blipFill>
              <a:blip r:embed="rId161"/>
            </p:blipFill>
            <p:spPr>
              <a:xfrm>
                <a:off x="2298700" y="5270500"/>
                <a:ext cx="3365500" cy="3873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6" name="Ink 85"/>
              <p14:cNvContentPartPr/>
              <p14:nvPr/>
            </p14:nvContentPartPr>
            <p14:xfrm>
              <a:off x="2279650" y="5308600"/>
              <a:ext cx="514350" cy="31750"/>
            </p14:xfrm>
          </p:contentPart>
        </mc:Choice>
        <mc:Fallback xmlns="">
          <p:pic>
            <p:nvPicPr>
              <p:cNvPr id="86" name="Ink 85"/>
            </p:nvPicPr>
            <p:blipFill>
              <a:blip r:embed="rId163"/>
            </p:blipFill>
            <p:spPr>
              <a:xfrm>
                <a:off x="2279650" y="5308600"/>
                <a:ext cx="514350" cy="3175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7" name="Ink 86"/>
              <p14:cNvContentPartPr/>
              <p14:nvPr/>
            </p14:nvContentPartPr>
            <p14:xfrm>
              <a:off x="1339850" y="4108450"/>
              <a:ext cx="44450" cy="400050"/>
            </p14:xfrm>
          </p:contentPart>
        </mc:Choice>
        <mc:Fallback xmlns="">
          <p:pic>
            <p:nvPicPr>
              <p:cNvPr id="87" name="Ink 86"/>
            </p:nvPicPr>
            <p:blipFill>
              <a:blip r:embed="rId165"/>
            </p:blipFill>
            <p:spPr>
              <a:xfrm>
                <a:off x="1339850" y="4108450"/>
                <a:ext cx="44450" cy="40005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8" name="Ink 87"/>
              <p14:cNvContentPartPr/>
              <p14:nvPr/>
            </p14:nvContentPartPr>
            <p14:xfrm>
              <a:off x="1320800" y="4076700"/>
              <a:ext cx="273050" cy="342900"/>
            </p14:xfrm>
          </p:contentPart>
        </mc:Choice>
        <mc:Fallback xmlns="">
          <p:pic>
            <p:nvPicPr>
              <p:cNvPr id="88" name="Ink 87"/>
            </p:nvPicPr>
            <p:blipFill>
              <a:blip r:embed="rId167"/>
            </p:blipFill>
            <p:spPr>
              <a:xfrm>
                <a:off x="1320800" y="4076700"/>
                <a:ext cx="273050" cy="3429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9" name="Ink 88"/>
              <p14:cNvContentPartPr/>
              <p14:nvPr/>
            </p14:nvContentPartPr>
            <p14:xfrm>
              <a:off x="1276350" y="4114800"/>
              <a:ext cx="393700" cy="209550"/>
            </p14:xfrm>
          </p:contentPart>
        </mc:Choice>
        <mc:Fallback xmlns="">
          <p:pic>
            <p:nvPicPr>
              <p:cNvPr id="89" name="Ink 88"/>
            </p:nvPicPr>
            <p:blipFill>
              <a:blip r:embed="rId169"/>
            </p:blipFill>
            <p:spPr>
              <a:xfrm>
                <a:off x="1276350" y="4114800"/>
                <a:ext cx="393700" cy="20955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90" name="Ink 89"/>
              <p14:cNvContentPartPr/>
              <p14:nvPr/>
            </p14:nvContentPartPr>
            <p14:xfrm>
              <a:off x="2152650" y="3733800"/>
              <a:ext cx="107950" cy="292100"/>
            </p14:xfrm>
          </p:contentPart>
        </mc:Choice>
        <mc:Fallback xmlns="">
          <p:pic>
            <p:nvPicPr>
              <p:cNvPr id="90" name="Ink 89"/>
            </p:nvPicPr>
            <p:blipFill>
              <a:blip r:embed="rId171"/>
            </p:blipFill>
            <p:spPr>
              <a:xfrm>
                <a:off x="2152650" y="3733800"/>
                <a:ext cx="107950" cy="29210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1" name="Ink 90"/>
              <p14:cNvContentPartPr/>
              <p14:nvPr/>
            </p14:nvContentPartPr>
            <p14:xfrm>
              <a:off x="2178050" y="3638550"/>
              <a:ext cx="374650" cy="495300"/>
            </p14:xfrm>
          </p:contentPart>
        </mc:Choice>
        <mc:Fallback xmlns="">
          <p:pic>
            <p:nvPicPr>
              <p:cNvPr id="91" name="Ink 90"/>
            </p:nvPicPr>
            <p:blipFill>
              <a:blip r:embed="rId173"/>
            </p:blipFill>
            <p:spPr>
              <a:xfrm>
                <a:off x="2178050" y="3638550"/>
                <a:ext cx="374650" cy="49530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2" name="Ink 91"/>
              <p14:cNvContentPartPr/>
              <p14:nvPr/>
            </p14:nvContentPartPr>
            <p14:xfrm>
              <a:off x="3409950" y="3263900"/>
              <a:ext cx="457200" cy="247650"/>
            </p14:xfrm>
          </p:contentPart>
        </mc:Choice>
        <mc:Fallback xmlns="">
          <p:pic>
            <p:nvPicPr>
              <p:cNvPr id="92" name="Ink 91"/>
            </p:nvPicPr>
            <p:blipFill>
              <a:blip r:embed="rId175"/>
            </p:blipFill>
            <p:spPr>
              <a:xfrm>
                <a:off x="3409950" y="3263900"/>
                <a:ext cx="457200" cy="24765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3" name="Ink 92"/>
              <p14:cNvContentPartPr/>
              <p14:nvPr/>
            </p14:nvContentPartPr>
            <p14:xfrm>
              <a:off x="3270250" y="4438650"/>
              <a:ext cx="120650" cy="260350"/>
            </p14:xfrm>
          </p:contentPart>
        </mc:Choice>
        <mc:Fallback xmlns="">
          <p:pic>
            <p:nvPicPr>
              <p:cNvPr id="93" name="Ink 92"/>
            </p:nvPicPr>
            <p:blipFill>
              <a:blip r:embed="rId177"/>
            </p:blipFill>
            <p:spPr>
              <a:xfrm>
                <a:off x="3270250" y="4438650"/>
                <a:ext cx="120650" cy="26035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4" name="Ink 93"/>
              <p14:cNvContentPartPr/>
              <p14:nvPr/>
            </p14:nvContentPartPr>
            <p14:xfrm>
              <a:off x="3238500" y="4457700"/>
              <a:ext cx="234950" cy="311150"/>
            </p14:xfrm>
          </p:contentPart>
        </mc:Choice>
        <mc:Fallback xmlns="">
          <p:pic>
            <p:nvPicPr>
              <p:cNvPr id="94" name="Ink 93"/>
            </p:nvPicPr>
            <p:blipFill>
              <a:blip r:embed="rId179"/>
            </p:blipFill>
            <p:spPr>
              <a:xfrm>
                <a:off x="3238500" y="4457700"/>
                <a:ext cx="234950" cy="31115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5" name="Ink 94"/>
              <p14:cNvContentPartPr/>
              <p14:nvPr/>
            </p14:nvContentPartPr>
            <p14:xfrm>
              <a:off x="3790950" y="4292600"/>
              <a:ext cx="76200" cy="171450"/>
            </p14:xfrm>
          </p:contentPart>
        </mc:Choice>
        <mc:Fallback xmlns="">
          <p:pic>
            <p:nvPicPr>
              <p:cNvPr id="95" name="Ink 94"/>
            </p:nvPicPr>
            <p:blipFill>
              <a:blip r:embed="rId181"/>
            </p:blipFill>
            <p:spPr>
              <a:xfrm>
                <a:off x="3790950" y="4292600"/>
                <a:ext cx="76200" cy="17145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6" name="Ink 95"/>
              <p14:cNvContentPartPr/>
              <p14:nvPr/>
            </p14:nvContentPartPr>
            <p14:xfrm>
              <a:off x="3765550" y="4121150"/>
              <a:ext cx="196850" cy="127000"/>
            </p14:xfrm>
          </p:contentPart>
        </mc:Choice>
        <mc:Fallback xmlns="">
          <p:pic>
            <p:nvPicPr>
              <p:cNvPr id="96" name="Ink 95"/>
            </p:nvPicPr>
            <p:blipFill>
              <a:blip r:embed="rId183"/>
            </p:blipFill>
            <p:spPr>
              <a:xfrm>
                <a:off x="3765550" y="4121150"/>
                <a:ext cx="196850" cy="12700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7" name="Ink 96"/>
              <p14:cNvContentPartPr/>
              <p14:nvPr/>
            </p14:nvContentPartPr>
            <p14:xfrm>
              <a:off x="3860800" y="4273550"/>
              <a:ext cx="158750" cy="88900"/>
            </p14:xfrm>
          </p:contentPart>
        </mc:Choice>
        <mc:Fallback xmlns="">
          <p:pic>
            <p:nvPicPr>
              <p:cNvPr id="97" name="Ink 96"/>
            </p:nvPicPr>
            <p:blipFill>
              <a:blip r:embed="rId185"/>
            </p:blipFill>
            <p:spPr>
              <a:xfrm>
                <a:off x="3860800" y="4273550"/>
                <a:ext cx="158750" cy="8890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8" name="Ink 97"/>
              <p14:cNvContentPartPr/>
              <p14:nvPr/>
            </p14:nvContentPartPr>
            <p14:xfrm>
              <a:off x="3810000" y="4400550"/>
              <a:ext cx="285750" cy="165100"/>
            </p14:xfrm>
          </p:contentPart>
        </mc:Choice>
        <mc:Fallback xmlns="">
          <p:pic>
            <p:nvPicPr>
              <p:cNvPr id="98" name="Ink 97"/>
            </p:nvPicPr>
            <p:blipFill>
              <a:blip r:embed="rId187"/>
            </p:blipFill>
            <p:spPr>
              <a:xfrm>
                <a:off x="3810000" y="4400550"/>
                <a:ext cx="285750" cy="16510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9" name="Ink 98"/>
              <p14:cNvContentPartPr/>
              <p14:nvPr/>
            </p14:nvContentPartPr>
            <p14:xfrm>
              <a:off x="5822950" y="4946650"/>
              <a:ext cx="247650" cy="234950"/>
            </p14:xfrm>
          </p:contentPart>
        </mc:Choice>
        <mc:Fallback xmlns="">
          <p:pic>
            <p:nvPicPr>
              <p:cNvPr id="99" name="Ink 98"/>
            </p:nvPicPr>
            <p:blipFill>
              <a:blip r:embed="rId189"/>
            </p:blipFill>
            <p:spPr>
              <a:xfrm>
                <a:off x="5822950" y="4946650"/>
                <a:ext cx="247650" cy="23495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00" name="Ink 99"/>
              <p14:cNvContentPartPr/>
              <p14:nvPr/>
            </p14:nvContentPartPr>
            <p14:xfrm>
              <a:off x="6140450" y="4914900"/>
              <a:ext cx="609600" cy="222250"/>
            </p14:xfrm>
          </p:contentPart>
        </mc:Choice>
        <mc:Fallback xmlns="">
          <p:pic>
            <p:nvPicPr>
              <p:cNvPr id="100" name="Ink 99"/>
            </p:nvPicPr>
            <p:blipFill>
              <a:blip r:embed="rId191"/>
            </p:blipFill>
            <p:spPr>
              <a:xfrm>
                <a:off x="6140450" y="4914900"/>
                <a:ext cx="609600" cy="22225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01" name="Ink 100"/>
              <p14:cNvContentPartPr/>
              <p14:nvPr/>
            </p14:nvContentPartPr>
            <p14:xfrm>
              <a:off x="6813550" y="4775200"/>
              <a:ext cx="1111250" cy="241300"/>
            </p14:xfrm>
          </p:contentPart>
        </mc:Choice>
        <mc:Fallback xmlns="">
          <p:pic>
            <p:nvPicPr>
              <p:cNvPr id="101" name="Ink 100"/>
            </p:nvPicPr>
            <p:blipFill>
              <a:blip r:embed="rId193"/>
            </p:blipFill>
            <p:spPr>
              <a:xfrm>
                <a:off x="6813550" y="4775200"/>
                <a:ext cx="1111250" cy="24130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2" name="Ink 101"/>
              <p14:cNvContentPartPr/>
              <p14:nvPr/>
            </p14:nvContentPartPr>
            <p14:xfrm>
              <a:off x="7759700" y="4622800"/>
              <a:ext cx="12700" cy="360"/>
            </p14:xfrm>
          </p:contentPart>
        </mc:Choice>
        <mc:Fallback xmlns="">
          <p:pic>
            <p:nvPicPr>
              <p:cNvPr id="102" name="Ink 101"/>
            </p:nvPicPr>
            <p:blipFill>
              <a:blip r:embed="rId38"/>
            </p:blipFill>
            <p:spPr>
              <a:xfrm>
                <a:off x="7759700" y="4622800"/>
                <a:ext cx="12700" cy="36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3" name="Ink 102"/>
              <p14:cNvContentPartPr/>
              <p14:nvPr/>
            </p14:nvContentPartPr>
            <p14:xfrm>
              <a:off x="7956550" y="4419600"/>
              <a:ext cx="381000" cy="1111250"/>
            </p14:xfrm>
          </p:contentPart>
        </mc:Choice>
        <mc:Fallback xmlns="">
          <p:pic>
            <p:nvPicPr>
              <p:cNvPr id="103" name="Ink 102"/>
            </p:nvPicPr>
            <p:blipFill>
              <a:blip r:embed="rId196"/>
            </p:blipFill>
            <p:spPr>
              <a:xfrm>
                <a:off x="7956550" y="4419600"/>
                <a:ext cx="381000" cy="111125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4" name="Ink 103"/>
              <p14:cNvContentPartPr/>
              <p14:nvPr/>
            </p14:nvContentPartPr>
            <p14:xfrm>
              <a:off x="8077200" y="4305300"/>
              <a:ext cx="508000" cy="298450"/>
            </p14:xfrm>
          </p:contentPart>
        </mc:Choice>
        <mc:Fallback xmlns="">
          <p:pic>
            <p:nvPicPr>
              <p:cNvPr id="104" name="Ink 103"/>
            </p:nvPicPr>
            <p:blipFill>
              <a:blip r:embed="rId198"/>
            </p:blipFill>
            <p:spPr>
              <a:xfrm>
                <a:off x="8077200" y="4305300"/>
                <a:ext cx="508000" cy="29845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5" name="Ink 104"/>
              <p14:cNvContentPartPr/>
              <p14:nvPr/>
            </p14:nvContentPartPr>
            <p14:xfrm>
              <a:off x="5537200" y="2774950"/>
              <a:ext cx="1727200" cy="361950"/>
            </p14:xfrm>
          </p:contentPart>
        </mc:Choice>
        <mc:Fallback xmlns="">
          <p:pic>
            <p:nvPicPr>
              <p:cNvPr id="105" name="Ink 104"/>
            </p:nvPicPr>
            <p:blipFill>
              <a:blip r:embed="rId200"/>
            </p:blipFill>
            <p:spPr>
              <a:xfrm>
                <a:off x="5537200" y="2774950"/>
                <a:ext cx="1727200" cy="36195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06" name="Ink 105"/>
              <p14:cNvContentPartPr/>
              <p14:nvPr/>
            </p14:nvContentPartPr>
            <p14:xfrm>
              <a:off x="2076450" y="412750"/>
              <a:ext cx="1663700" cy="698500"/>
            </p14:xfrm>
          </p:contentPart>
        </mc:Choice>
        <mc:Fallback xmlns="">
          <p:pic>
            <p:nvPicPr>
              <p:cNvPr id="106" name="Ink 105"/>
            </p:nvPicPr>
            <p:blipFill>
              <a:blip r:embed="rId202"/>
            </p:blipFill>
            <p:spPr>
              <a:xfrm>
                <a:off x="2076450" y="412750"/>
                <a:ext cx="1663700" cy="6985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07" name="Ink 106"/>
              <p14:cNvContentPartPr/>
              <p14:nvPr/>
            </p14:nvContentPartPr>
            <p14:xfrm>
              <a:off x="2032000" y="260350"/>
              <a:ext cx="654050" cy="171450"/>
            </p14:xfrm>
          </p:contentPart>
        </mc:Choice>
        <mc:Fallback xmlns="">
          <p:pic>
            <p:nvPicPr>
              <p:cNvPr id="107" name="Ink 106"/>
            </p:nvPicPr>
            <p:blipFill>
              <a:blip r:embed="rId204"/>
            </p:blipFill>
            <p:spPr>
              <a:xfrm>
                <a:off x="2032000" y="260350"/>
                <a:ext cx="654050" cy="171450"/>
              </a:xfrm>
              <a:prstGeom prst="rect"/>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IaaS Benefits</a:t>
            </a:r>
            <a:endParaRPr lang="en-US"/>
          </a:p>
        </p:txBody>
      </p:sp>
      <p:sp>
        <p:nvSpPr>
          <p:cNvPr id="3" name="Content Placeholder 2"/>
          <p:cNvSpPr>
            <a:spLocks noGrp="1"/>
          </p:cNvSpPr>
          <p:nvPr>
            <p:ph idx="1"/>
          </p:nvPr>
        </p:nvSpPr>
        <p:spPr>
          <a:xfrm>
            <a:off x="457200" y="1295400"/>
            <a:ext cx="8229600" cy="5184140"/>
          </a:xfrm>
        </p:spPr>
        <p:txBody>
          <a:bodyPr>
            <a:noAutofit/>
          </a:bodyPr>
          <a:p>
            <a:endParaRPr lang="en-US" sz="1800" i="1">
              <a:solidFill>
                <a:srgbClr val="FF0000"/>
              </a:solidFill>
            </a:endParaRPr>
          </a:p>
          <a:p>
            <a:pPr marL="0" indent="0">
              <a:buNone/>
            </a:pPr>
            <a:r>
              <a:rPr lang="en-US" sz="1800" i="1">
                <a:solidFill>
                  <a:srgbClr val="FF0000"/>
                </a:solidFill>
              </a:rPr>
              <a:t>IaaS allows the cloud provider to freely locate the infrastructure over the Internet in a cost-effective manner. </a:t>
            </a:r>
            <a:endParaRPr lang="en-US" sz="1800" i="1">
              <a:solidFill>
                <a:srgbClr val="FF0000"/>
              </a:solidFill>
            </a:endParaRPr>
          </a:p>
          <a:p>
            <a:endParaRPr lang="en-US" sz="1800"/>
          </a:p>
          <a:p>
            <a:pPr marL="0" indent="0">
              <a:buNone/>
            </a:pPr>
            <a:r>
              <a:rPr lang="en-US" sz="1800"/>
              <a:t>Some of the key benefits of IaaS are listed below: </a:t>
            </a:r>
            <a:endParaRPr lang="en-US" sz="1800"/>
          </a:p>
          <a:p>
            <a:endParaRPr lang="en-US" sz="1800"/>
          </a:p>
          <a:p>
            <a:pPr>
              <a:buAutoNum type="arabicPeriod"/>
            </a:pPr>
            <a:r>
              <a:rPr lang="en-US" sz="1800" b="1"/>
              <a:t>Full Control of the computing resources through Administrative Access to VMs. </a:t>
            </a:r>
            <a:r>
              <a:rPr lang="en-US" sz="1800"/>
              <a:t>--</a:t>
            </a:r>
            <a:endParaRPr lang="en-US" sz="1800"/>
          </a:p>
          <a:p>
            <a:pPr marL="0" indent="0">
              <a:buNone/>
            </a:pPr>
            <a:endParaRPr lang="en-US" sz="1800"/>
          </a:p>
          <a:p>
            <a:pPr marL="0" indent="0">
              <a:buNone/>
            </a:pPr>
            <a:r>
              <a:rPr lang="en-US" sz="1800"/>
              <a:t> IaaS allows the consumer to access computing resources through administrative access to virtual machines in the following manner: </a:t>
            </a:r>
            <a:endParaRPr lang="en-US" sz="1800"/>
          </a:p>
          <a:p>
            <a:pPr>
              <a:buAutoNum type="arabicPeriod"/>
            </a:pPr>
            <a:endParaRPr lang="en-US" sz="1800"/>
          </a:p>
          <a:p>
            <a:r>
              <a:rPr lang="en-US" sz="1800"/>
              <a:t>Consumer issues administrative command to cloud provider to run the virtual machine or to save data on cloud's server. </a:t>
            </a:r>
            <a:endParaRPr lang="en-US" sz="1800"/>
          </a:p>
          <a:p>
            <a:r>
              <a:rPr lang="en-US" sz="1800"/>
              <a:t>Consumer issues administrative command to virtual machines they owned to start web server or installing new applications. </a:t>
            </a:r>
            <a:endParaRPr lang="en-US" sz="1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IaaS Benefits</a:t>
            </a:r>
            <a:br>
              <a:rPr lang="en-US"/>
            </a:br>
            <a:endParaRPr lang="en-US"/>
          </a:p>
        </p:txBody>
      </p:sp>
      <p:sp>
        <p:nvSpPr>
          <p:cNvPr id="3" name="Content Placeholder 2"/>
          <p:cNvSpPr>
            <a:spLocks noGrp="1"/>
          </p:cNvSpPr>
          <p:nvPr>
            <p:ph idx="1"/>
          </p:nvPr>
        </p:nvSpPr>
        <p:spPr/>
        <p:txBody>
          <a:bodyPr>
            <a:noAutofit/>
          </a:bodyPr>
          <a:p>
            <a:pPr marL="0" indent="0">
              <a:buNone/>
            </a:pPr>
            <a:r>
              <a:rPr lang="en-US" sz="1700" b="1"/>
              <a:t>2. Flexible and Efficient renting of Computer Hardware. </a:t>
            </a:r>
            <a:endParaRPr lang="en-US" sz="1700" b="1"/>
          </a:p>
          <a:p>
            <a:r>
              <a:rPr lang="en-US" sz="1700"/>
              <a:t>IaaS resources such as virtual machines, storages, bandwidth, IP addresses, monitoring services, firewalls, etc.,</a:t>
            </a:r>
            <a:endParaRPr lang="en-US" sz="1700"/>
          </a:p>
          <a:p>
            <a:r>
              <a:rPr lang="en-US" sz="1700"/>
              <a:t> all are made available to the consumers on rent. </a:t>
            </a:r>
            <a:endParaRPr lang="en-US" sz="1700"/>
          </a:p>
          <a:p>
            <a:r>
              <a:rPr lang="en-US" sz="1700"/>
              <a:t>The consumer has to pay based the length of time a consumer retains a resource. Also with administrative access to virtual machines, the consumer can also run any software, even a custom operating system.</a:t>
            </a:r>
            <a:endParaRPr lang="en-US" sz="1700"/>
          </a:p>
          <a:p>
            <a:pPr marL="0" indent="0">
              <a:buNone/>
            </a:pPr>
            <a:r>
              <a:rPr lang="en-US" sz="1700"/>
              <a:t>	</a:t>
            </a:r>
            <a:endParaRPr lang="en-US" sz="1700"/>
          </a:p>
          <a:p>
            <a:pPr marL="0" indent="0">
              <a:buNone/>
            </a:pPr>
            <a:r>
              <a:rPr lang="en-US" sz="1700" b="1"/>
              <a:t>3. Portability, Interoperability with Legacy Applications. </a:t>
            </a:r>
            <a:endParaRPr lang="en-US" sz="1700" b="1"/>
          </a:p>
          <a:p>
            <a:endParaRPr lang="en-US" sz="1700"/>
          </a:p>
          <a:p>
            <a:r>
              <a:rPr lang="en-US" sz="1700"/>
              <a:t>It is possible to maintain legacy between applications and workloads between IaaS clouds. </a:t>
            </a:r>
            <a:endParaRPr lang="en-US" sz="1700"/>
          </a:p>
          <a:p>
            <a:r>
              <a:rPr lang="en-US" sz="1700"/>
              <a:t>For example, network applications such as web server, e-mail server that normally runs on consumer-owned server hardware can also be run from VMs in IaaS cloud.</a:t>
            </a:r>
            <a:endParaRPr lang="en-US" sz="1700"/>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3911600" y="2114550"/>
              <a:ext cx="1123950" cy="482600"/>
            </p14:xfrm>
          </p:contentPart>
        </mc:Choice>
        <mc:Fallback xmlns="">
          <p:pic>
            <p:nvPicPr>
              <p:cNvPr id="4" name="Ink 3"/>
            </p:nvPicPr>
            <p:blipFill>
              <a:blip r:embed="rId2"/>
            </p:blipFill>
            <p:spPr>
              <a:xfrm>
                <a:off x="3911600" y="2114550"/>
                <a:ext cx="1123950" cy="4826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508000" y="2717800"/>
              <a:ext cx="1365250" cy="660400"/>
            </p14:xfrm>
          </p:contentPart>
        </mc:Choice>
        <mc:Fallback xmlns="">
          <p:pic>
            <p:nvPicPr>
              <p:cNvPr id="5" name="Ink 4"/>
            </p:nvPicPr>
            <p:blipFill>
              <a:blip r:embed="rId4"/>
            </p:blipFill>
            <p:spPr>
              <a:xfrm>
                <a:off x="508000" y="2717800"/>
                <a:ext cx="1365250" cy="6604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292100" y="4070350"/>
              <a:ext cx="711200" cy="374650"/>
            </p14:xfrm>
          </p:contentPart>
        </mc:Choice>
        <mc:Fallback xmlns="">
          <p:pic>
            <p:nvPicPr>
              <p:cNvPr id="6" name="Ink 5"/>
            </p:nvPicPr>
            <p:blipFill>
              <a:blip r:embed="rId6"/>
            </p:blipFill>
            <p:spPr>
              <a:xfrm>
                <a:off x="292100" y="4070350"/>
                <a:ext cx="711200" cy="374650"/>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a:solidFill>
            <a:schemeClr val="accent2">
              <a:lumMod val="60000"/>
              <a:lumOff val="40000"/>
            </a:schemeClr>
          </a:solidFill>
        </p:spPr>
        <p:txBody>
          <a:bodyPr/>
          <a:lstStyle/>
          <a:p>
            <a:r>
              <a:rPr lang="en-US" dirty="0" smtClean="0"/>
              <a:t>Characteristics of Cloud</a:t>
            </a:r>
            <a:endParaRPr lang="en-US" dirty="0"/>
          </a:p>
        </p:txBody>
      </p:sp>
      <p:sp>
        <p:nvSpPr>
          <p:cNvPr id="3" name="Subtitle 2"/>
          <p:cNvSpPr>
            <a:spLocks noGrp="1"/>
          </p:cNvSpPr>
          <p:nvPr>
            <p:ph type="subTitle" idx="1"/>
          </p:nvPr>
        </p:nvSpPr>
        <p:spPr>
          <a:xfrm>
            <a:off x="152400" y="2082165"/>
            <a:ext cx="4403725" cy="4419600"/>
          </a:xfrm>
        </p:spPr>
        <p:txBody>
          <a:bodyPr>
            <a:normAutofit fontScale="62500" lnSpcReduction="20000"/>
          </a:bodyPr>
          <a:lstStyle/>
          <a:p>
            <a:pPr algn="just">
              <a:buFont typeface="Arial" panose="020B0604020202020204" pitchFamily="34" charset="0"/>
            </a:pPr>
            <a:r>
              <a:rPr lang="en-US" sz="3840" b="1" dirty="0" smtClean="0">
                <a:solidFill>
                  <a:schemeClr val="tx1"/>
                </a:solidFill>
              </a:rPr>
              <a:t>C) Resource pooling</a:t>
            </a:r>
            <a:r>
              <a:rPr lang="en-US" sz="3840" dirty="0" smtClean="0">
                <a:solidFill>
                  <a:schemeClr val="tx1"/>
                </a:solidFill>
              </a:rPr>
              <a:t>:</a:t>
            </a:r>
            <a:r>
              <a:rPr lang="en-US" dirty="0" smtClean="0">
                <a:solidFill>
                  <a:schemeClr val="tx1"/>
                </a:solidFill>
              </a:rPr>
              <a:t> </a:t>
            </a:r>
            <a:endParaRPr lang="en-US" dirty="0" smtClean="0">
              <a:solidFill>
                <a:schemeClr val="tx1"/>
              </a:solidFill>
            </a:endParaRPr>
          </a:p>
          <a:p>
            <a:pPr marL="571500" indent="-571500" algn="just">
              <a:buFont typeface="+mj-lt"/>
              <a:buAutoNum type="romanLcPeriod"/>
            </a:pPr>
            <a:r>
              <a:rPr lang="en-US" dirty="0" smtClean="0">
                <a:solidFill>
                  <a:schemeClr val="tx1"/>
                </a:solidFill>
              </a:rPr>
              <a:t>The provider’s computing resources are pooled together to </a:t>
            </a:r>
            <a:r>
              <a:rPr lang="en-US" dirty="0" smtClean="0">
                <a:solidFill>
                  <a:srgbClr val="FF0000"/>
                </a:solidFill>
              </a:rPr>
              <a:t>serve multiple consumers</a:t>
            </a:r>
            <a:r>
              <a:rPr lang="en-US" dirty="0" smtClean="0">
                <a:solidFill>
                  <a:schemeClr val="tx1"/>
                </a:solidFill>
              </a:rPr>
              <a:t> using </a:t>
            </a:r>
            <a:r>
              <a:rPr lang="en-US" dirty="0" smtClean="0">
                <a:solidFill>
                  <a:srgbClr val="00B050"/>
                </a:solidFill>
              </a:rPr>
              <a:t>multiple-tenant model</a:t>
            </a:r>
            <a:r>
              <a:rPr lang="en-US" dirty="0" smtClean="0">
                <a:solidFill>
                  <a:schemeClr val="tx1"/>
                </a:solidFill>
              </a:rPr>
              <a:t>, with </a:t>
            </a:r>
            <a:r>
              <a:rPr lang="en-US" dirty="0" smtClean="0">
                <a:solidFill>
                  <a:srgbClr val="0070C0"/>
                </a:solidFill>
              </a:rPr>
              <a:t>different</a:t>
            </a:r>
            <a:r>
              <a:rPr lang="en-US" dirty="0" smtClean="0">
                <a:solidFill>
                  <a:schemeClr val="tx1"/>
                </a:solidFill>
              </a:rPr>
              <a:t> </a:t>
            </a:r>
            <a:r>
              <a:rPr lang="en-US" dirty="0" smtClean="0">
                <a:solidFill>
                  <a:srgbClr val="0070C0"/>
                </a:solidFill>
              </a:rPr>
              <a:t>physical and virtual resources </a:t>
            </a:r>
            <a:r>
              <a:rPr lang="en-US" dirty="0" smtClean="0">
                <a:solidFill>
                  <a:schemeClr val="tx1"/>
                </a:solidFill>
              </a:rPr>
              <a:t>dynamically </a:t>
            </a:r>
            <a:r>
              <a:rPr lang="en-US" dirty="0" smtClean="0">
                <a:solidFill>
                  <a:srgbClr val="00B050"/>
                </a:solidFill>
              </a:rPr>
              <a:t>assigned and reassigned according to consumer demand.</a:t>
            </a:r>
            <a:endParaRPr lang="en-US" dirty="0" smtClean="0">
              <a:solidFill>
                <a:srgbClr val="00B050"/>
              </a:solidFill>
            </a:endParaRPr>
          </a:p>
          <a:p>
            <a:pPr marL="571500" indent="-571500" algn="just">
              <a:buFont typeface="+mj-lt"/>
              <a:buAutoNum type="romanLcPeriod"/>
            </a:pPr>
            <a:r>
              <a:rPr lang="en-US" dirty="0" smtClean="0">
                <a:solidFill>
                  <a:schemeClr val="tx1"/>
                </a:solidFill>
              </a:rPr>
              <a:t>The resources include storage, processing, memory, network bandwidth, virtual machines and email services</a:t>
            </a:r>
            <a:r>
              <a:rPr lang="en-US" dirty="0" smtClean="0"/>
              <a:t> </a:t>
            </a:r>
            <a:r>
              <a:rPr lang="en-US" dirty="0" smtClean="0">
                <a:solidFill>
                  <a:schemeClr val="tx1"/>
                </a:solidFill>
              </a:rPr>
              <a:t>as mobile phones, laptops and PDAs.</a:t>
            </a:r>
            <a:endParaRPr lang="en-US" dirty="0" smtClean="0">
              <a:solidFill>
                <a:schemeClr val="tx1"/>
              </a:solidFill>
            </a:endParaRPr>
          </a:p>
          <a:p>
            <a:pPr algn="just"/>
            <a:r>
              <a:rPr lang="en-US" dirty="0" smtClean="0">
                <a:solidFill>
                  <a:srgbClr val="00B050"/>
                </a:solidFill>
              </a:rPr>
              <a:t> </a:t>
            </a:r>
            <a:endParaRPr lang="en-US" dirty="0">
              <a:solidFill>
                <a:srgbClr val="00B050"/>
              </a:solidFill>
            </a:endParaRPr>
          </a:p>
        </p:txBody>
      </p:sp>
      <p:pic>
        <p:nvPicPr>
          <p:cNvPr id="4" name="Content Placeholder 3"/>
          <p:cNvPicPr>
            <a:picLocks noChangeAspect="1"/>
          </p:cNvPicPr>
          <p:nvPr/>
        </p:nvPicPr>
        <p:blipFill>
          <a:blip r:embed="rId1"/>
          <a:stretch>
            <a:fillRect/>
          </a:stretch>
        </p:blipFill>
        <p:spPr>
          <a:xfrm>
            <a:off x="4822825" y="2133600"/>
            <a:ext cx="3711575" cy="41395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IaaS Benefits</a:t>
            </a:r>
            <a:br>
              <a:rPr lang="en-US"/>
            </a:br>
            <a:endParaRPr lang="en-US"/>
          </a:p>
        </p:txBody>
      </p:sp>
      <p:sp>
        <p:nvSpPr>
          <p:cNvPr id="3" name="Content Placeholder 2"/>
          <p:cNvSpPr>
            <a:spLocks noGrp="1"/>
          </p:cNvSpPr>
          <p:nvPr>
            <p:ph idx="1"/>
          </p:nvPr>
        </p:nvSpPr>
        <p:spPr/>
        <p:txBody>
          <a:bodyPr>
            <a:normAutofit/>
          </a:bodyPr>
          <a:p>
            <a:pPr marL="0" indent="0">
              <a:buNone/>
            </a:pPr>
            <a:r>
              <a:rPr lang="en-US" sz="1800" b="1"/>
              <a:t>4. Cost Saving &amp; On Demand Scalability</a:t>
            </a:r>
            <a:r>
              <a:rPr lang="en-US" sz="1800"/>
              <a:t> </a:t>
            </a:r>
            <a:endParaRPr lang="en-US" sz="1800"/>
          </a:p>
          <a:p>
            <a:endParaRPr lang="en-US" sz="1800"/>
          </a:p>
          <a:p>
            <a:pPr marL="0" indent="0">
              <a:buNone/>
            </a:pPr>
            <a:r>
              <a:rPr lang="en-US" sz="1800" b="1"/>
              <a:t>5. No need to set up, maintain or update the hardware</a:t>
            </a:r>
            <a:endParaRPr lang="en-US" sz="1800" b="1"/>
          </a:p>
          <a:p>
            <a:endParaRPr lang="en-US" sz="1800"/>
          </a:p>
          <a:p>
            <a:pPr marL="0" indent="0">
              <a:buNone/>
            </a:pPr>
            <a:r>
              <a:rPr lang="en-US" sz="1800" b="1"/>
              <a:t>6. IaaS has greater reliability with the service provider. If any particular hardware components fail, or even internet connection fails or entire data go offline, an organization’s infrastructure would not be affected</a:t>
            </a:r>
            <a:endParaRPr lang="en-US" sz="1800" b="1"/>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762250" y="5486400"/>
              <a:ext cx="4260850" cy="203200"/>
            </p14:xfrm>
          </p:contentPart>
        </mc:Choice>
        <mc:Fallback xmlns="">
          <p:pic>
            <p:nvPicPr>
              <p:cNvPr id="4" name="Ink 3"/>
            </p:nvPicPr>
            <p:blipFill>
              <a:blip r:embed="rId2"/>
            </p:blipFill>
            <p:spPr>
              <a:xfrm>
                <a:off x="2762250" y="5486400"/>
                <a:ext cx="4260850" cy="2032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2743200" y="5086350"/>
              <a:ext cx="31750" cy="584200"/>
            </p14:xfrm>
          </p:contentPart>
        </mc:Choice>
        <mc:Fallback xmlns="">
          <p:pic>
            <p:nvPicPr>
              <p:cNvPr id="5" name="Ink 4"/>
            </p:nvPicPr>
            <p:blipFill>
              <a:blip r:embed="rId4"/>
            </p:blipFill>
            <p:spPr>
              <a:xfrm>
                <a:off x="2743200" y="5086350"/>
                <a:ext cx="31750" cy="5842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2730500" y="5073650"/>
              <a:ext cx="311150" cy="628650"/>
            </p14:xfrm>
          </p:contentPart>
        </mc:Choice>
        <mc:Fallback xmlns="">
          <p:pic>
            <p:nvPicPr>
              <p:cNvPr id="6" name="Ink 5"/>
            </p:nvPicPr>
            <p:blipFill>
              <a:blip r:embed="rId6"/>
            </p:blipFill>
            <p:spPr>
              <a:xfrm>
                <a:off x="2730500" y="5073650"/>
                <a:ext cx="311150" cy="6286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4146550" y="4095750"/>
              <a:ext cx="114300" cy="1485900"/>
            </p14:xfrm>
          </p:contentPart>
        </mc:Choice>
        <mc:Fallback xmlns="">
          <p:pic>
            <p:nvPicPr>
              <p:cNvPr id="7" name="Ink 6"/>
            </p:nvPicPr>
            <p:blipFill>
              <a:blip r:embed="rId8"/>
            </p:blipFill>
            <p:spPr>
              <a:xfrm>
                <a:off x="4146550" y="4095750"/>
                <a:ext cx="114300" cy="14859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Ink 7"/>
              <p14:cNvContentPartPr/>
              <p14:nvPr/>
            </p14:nvContentPartPr>
            <p14:xfrm>
              <a:off x="4025900" y="4038600"/>
              <a:ext cx="635000" cy="1504950"/>
            </p14:xfrm>
          </p:contentPart>
        </mc:Choice>
        <mc:Fallback xmlns="">
          <p:pic>
            <p:nvPicPr>
              <p:cNvPr id="8" name="Ink 7"/>
            </p:nvPicPr>
            <p:blipFill>
              <a:blip r:embed="rId10"/>
            </p:blipFill>
            <p:spPr>
              <a:xfrm>
                <a:off x="4025900" y="4038600"/>
                <a:ext cx="635000" cy="15049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Ink 8"/>
              <p14:cNvContentPartPr/>
              <p14:nvPr/>
            </p14:nvContentPartPr>
            <p14:xfrm>
              <a:off x="2660650" y="4197350"/>
              <a:ext cx="12700" cy="360"/>
            </p14:xfrm>
          </p:contentPart>
        </mc:Choice>
        <mc:Fallback xmlns="">
          <p:pic>
            <p:nvPicPr>
              <p:cNvPr id="9" name="Ink 8"/>
            </p:nvPicPr>
            <p:blipFill>
              <a:blip r:embed="rId12"/>
            </p:blipFill>
            <p:spPr>
              <a:xfrm>
                <a:off x="2660650" y="4197350"/>
                <a:ext cx="1270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Ink 9"/>
              <p14:cNvContentPartPr/>
              <p14:nvPr/>
            </p14:nvContentPartPr>
            <p14:xfrm>
              <a:off x="2597150" y="3994150"/>
              <a:ext cx="4775200" cy="247650"/>
            </p14:xfrm>
          </p:contentPart>
        </mc:Choice>
        <mc:Fallback xmlns="">
          <p:pic>
            <p:nvPicPr>
              <p:cNvPr id="10" name="Ink 9"/>
            </p:nvPicPr>
            <p:blipFill>
              <a:blip r:embed="rId14"/>
            </p:blipFill>
            <p:spPr>
              <a:xfrm>
                <a:off x="2597150" y="3994150"/>
                <a:ext cx="4775200" cy="2476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Ink 10"/>
              <p14:cNvContentPartPr/>
              <p14:nvPr/>
            </p14:nvContentPartPr>
            <p14:xfrm>
              <a:off x="5340350" y="4629150"/>
              <a:ext cx="120650" cy="901700"/>
            </p14:xfrm>
          </p:contentPart>
        </mc:Choice>
        <mc:Fallback xmlns="">
          <p:pic>
            <p:nvPicPr>
              <p:cNvPr id="11" name="Ink 10"/>
            </p:nvPicPr>
            <p:blipFill>
              <a:blip r:embed="rId16"/>
            </p:blipFill>
            <p:spPr>
              <a:xfrm>
                <a:off x="5340350" y="4629150"/>
                <a:ext cx="120650" cy="9017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Ink 11"/>
              <p14:cNvContentPartPr/>
              <p14:nvPr/>
            </p14:nvContentPartPr>
            <p14:xfrm>
              <a:off x="5429250" y="4610100"/>
              <a:ext cx="488950" cy="946150"/>
            </p14:xfrm>
          </p:contentPart>
        </mc:Choice>
        <mc:Fallback xmlns="">
          <p:pic>
            <p:nvPicPr>
              <p:cNvPr id="12" name="Ink 11"/>
            </p:nvPicPr>
            <p:blipFill>
              <a:blip r:embed="rId18"/>
            </p:blipFill>
            <p:spPr>
              <a:xfrm>
                <a:off x="5429250" y="4610100"/>
                <a:ext cx="488950" cy="9461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Ink 12"/>
              <p14:cNvContentPartPr/>
              <p14:nvPr/>
            </p14:nvContentPartPr>
            <p14:xfrm>
              <a:off x="6629400" y="4914900"/>
              <a:ext cx="82550" cy="635000"/>
            </p14:xfrm>
          </p:contentPart>
        </mc:Choice>
        <mc:Fallback xmlns="">
          <p:pic>
            <p:nvPicPr>
              <p:cNvPr id="13" name="Ink 12"/>
            </p:nvPicPr>
            <p:blipFill>
              <a:blip r:embed="rId20"/>
            </p:blipFill>
            <p:spPr>
              <a:xfrm>
                <a:off x="6629400" y="4914900"/>
                <a:ext cx="82550" cy="6350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Ink 13"/>
              <p14:cNvContentPartPr/>
              <p14:nvPr/>
            </p14:nvContentPartPr>
            <p14:xfrm>
              <a:off x="6635750" y="4876800"/>
              <a:ext cx="469900" cy="685800"/>
            </p14:xfrm>
          </p:contentPart>
        </mc:Choice>
        <mc:Fallback xmlns="">
          <p:pic>
            <p:nvPicPr>
              <p:cNvPr id="14" name="Ink 13"/>
            </p:nvPicPr>
            <p:blipFill>
              <a:blip r:embed="rId22"/>
            </p:blipFill>
            <p:spPr>
              <a:xfrm>
                <a:off x="6635750" y="4876800"/>
                <a:ext cx="469900" cy="6858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Ink 14"/>
              <p14:cNvContentPartPr/>
              <p14:nvPr/>
            </p14:nvContentPartPr>
            <p14:xfrm>
              <a:off x="7353300" y="4051300"/>
              <a:ext cx="63500" cy="1320800"/>
            </p14:xfrm>
          </p:contentPart>
        </mc:Choice>
        <mc:Fallback xmlns="">
          <p:pic>
            <p:nvPicPr>
              <p:cNvPr id="15" name="Ink 14"/>
            </p:nvPicPr>
            <p:blipFill>
              <a:blip r:embed="rId24"/>
            </p:blipFill>
            <p:spPr>
              <a:xfrm>
                <a:off x="7353300" y="4051300"/>
                <a:ext cx="63500" cy="13208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Ink 15"/>
              <p14:cNvContentPartPr/>
              <p14:nvPr/>
            </p14:nvContentPartPr>
            <p14:xfrm>
              <a:off x="2400300" y="3892550"/>
              <a:ext cx="5467350" cy="1771650"/>
            </p14:xfrm>
          </p:contentPart>
        </mc:Choice>
        <mc:Fallback xmlns="">
          <p:pic>
            <p:nvPicPr>
              <p:cNvPr id="16" name="Ink 15"/>
            </p:nvPicPr>
            <p:blipFill>
              <a:blip r:embed="rId26"/>
            </p:blipFill>
            <p:spPr>
              <a:xfrm>
                <a:off x="2400300" y="3892550"/>
                <a:ext cx="5467350" cy="17716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Ink 16"/>
              <p14:cNvContentPartPr/>
              <p14:nvPr/>
            </p14:nvContentPartPr>
            <p14:xfrm>
              <a:off x="4191000" y="5702300"/>
              <a:ext cx="330200" cy="603250"/>
            </p14:xfrm>
          </p:contentPart>
        </mc:Choice>
        <mc:Fallback xmlns="">
          <p:pic>
            <p:nvPicPr>
              <p:cNvPr id="17" name="Ink 16"/>
            </p:nvPicPr>
            <p:blipFill>
              <a:blip r:embed="rId28"/>
            </p:blipFill>
            <p:spPr>
              <a:xfrm>
                <a:off x="4191000" y="5702300"/>
                <a:ext cx="330200" cy="6032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Ink 17"/>
              <p14:cNvContentPartPr/>
              <p14:nvPr/>
            </p14:nvContentPartPr>
            <p14:xfrm>
              <a:off x="7410450" y="5873750"/>
              <a:ext cx="12700" cy="368300"/>
            </p14:xfrm>
          </p:contentPart>
        </mc:Choice>
        <mc:Fallback xmlns="">
          <p:pic>
            <p:nvPicPr>
              <p:cNvPr id="18" name="Ink 17"/>
            </p:nvPicPr>
            <p:blipFill>
              <a:blip r:embed="rId30"/>
            </p:blipFill>
            <p:spPr>
              <a:xfrm>
                <a:off x="7410450" y="5873750"/>
                <a:ext cx="12700" cy="3683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Ink 18"/>
              <p14:cNvContentPartPr/>
              <p14:nvPr/>
            </p14:nvContentPartPr>
            <p14:xfrm>
              <a:off x="7264400" y="5829300"/>
              <a:ext cx="412750" cy="495300"/>
            </p14:xfrm>
          </p:contentPart>
        </mc:Choice>
        <mc:Fallback xmlns="">
          <p:pic>
            <p:nvPicPr>
              <p:cNvPr id="19" name="Ink 18"/>
            </p:nvPicPr>
            <p:blipFill>
              <a:blip r:embed="rId32"/>
            </p:blipFill>
            <p:spPr>
              <a:xfrm>
                <a:off x="7264400" y="5829300"/>
                <a:ext cx="412750" cy="4953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Ink 19"/>
              <p14:cNvContentPartPr/>
              <p14:nvPr/>
            </p14:nvContentPartPr>
            <p14:xfrm>
              <a:off x="2152650" y="4965700"/>
              <a:ext cx="2032000" cy="158750"/>
            </p14:xfrm>
          </p:contentPart>
        </mc:Choice>
        <mc:Fallback xmlns="">
          <p:pic>
            <p:nvPicPr>
              <p:cNvPr id="20" name="Ink 19"/>
            </p:nvPicPr>
            <p:blipFill>
              <a:blip r:embed="rId34"/>
            </p:blipFill>
            <p:spPr>
              <a:xfrm>
                <a:off x="2152650" y="4965700"/>
                <a:ext cx="2032000" cy="1587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Ink 20"/>
              <p14:cNvContentPartPr/>
              <p14:nvPr/>
            </p14:nvContentPartPr>
            <p14:xfrm>
              <a:off x="4648200" y="4883150"/>
              <a:ext cx="793750" cy="57150"/>
            </p14:xfrm>
          </p:contentPart>
        </mc:Choice>
        <mc:Fallback xmlns="">
          <p:pic>
            <p:nvPicPr>
              <p:cNvPr id="21" name="Ink 20"/>
            </p:nvPicPr>
            <p:blipFill>
              <a:blip r:embed="rId36"/>
            </p:blipFill>
            <p:spPr>
              <a:xfrm>
                <a:off x="4648200" y="4883150"/>
                <a:ext cx="793750" cy="5715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Ink 21"/>
              <p14:cNvContentPartPr/>
              <p14:nvPr/>
            </p14:nvContentPartPr>
            <p14:xfrm>
              <a:off x="5867400" y="4737100"/>
              <a:ext cx="1866900" cy="146050"/>
            </p14:xfrm>
          </p:contentPart>
        </mc:Choice>
        <mc:Fallback xmlns="">
          <p:pic>
            <p:nvPicPr>
              <p:cNvPr id="22" name="Ink 21"/>
            </p:nvPicPr>
            <p:blipFill>
              <a:blip r:embed="rId38"/>
            </p:blipFill>
            <p:spPr>
              <a:xfrm>
                <a:off x="5867400" y="4737100"/>
                <a:ext cx="1866900" cy="1460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Ink 22"/>
              <p14:cNvContentPartPr/>
              <p14:nvPr/>
            </p14:nvContentPartPr>
            <p14:xfrm>
              <a:off x="2324100" y="2616200"/>
              <a:ext cx="1555750" cy="381000"/>
            </p14:xfrm>
          </p:contentPart>
        </mc:Choice>
        <mc:Fallback xmlns="">
          <p:pic>
            <p:nvPicPr>
              <p:cNvPr id="23" name="Ink 22"/>
            </p:nvPicPr>
            <p:blipFill>
              <a:blip r:embed="rId40"/>
            </p:blipFill>
            <p:spPr>
              <a:xfrm>
                <a:off x="2324100" y="2616200"/>
                <a:ext cx="1555750" cy="3810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Ink 23"/>
              <p14:cNvContentPartPr/>
              <p14:nvPr/>
            </p14:nvContentPartPr>
            <p14:xfrm>
              <a:off x="5461000" y="1085850"/>
              <a:ext cx="514350" cy="1066800"/>
            </p14:xfrm>
          </p:contentPart>
        </mc:Choice>
        <mc:Fallback xmlns="">
          <p:pic>
            <p:nvPicPr>
              <p:cNvPr id="24" name="Ink 23"/>
            </p:nvPicPr>
            <p:blipFill>
              <a:blip r:embed="rId42"/>
            </p:blipFill>
            <p:spPr>
              <a:xfrm>
                <a:off x="5461000" y="1085850"/>
                <a:ext cx="514350" cy="10668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Ink 24"/>
              <p14:cNvContentPartPr/>
              <p14:nvPr/>
            </p14:nvContentPartPr>
            <p14:xfrm>
              <a:off x="6184900" y="977900"/>
              <a:ext cx="831850" cy="984250"/>
            </p14:xfrm>
          </p:contentPart>
        </mc:Choice>
        <mc:Fallback xmlns="">
          <p:pic>
            <p:nvPicPr>
              <p:cNvPr id="25" name="Ink 24"/>
            </p:nvPicPr>
            <p:blipFill>
              <a:blip r:embed="rId44"/>
            </p:blipFill>
            <p:spPr>
              <a:xfrm>
                <a:off x="6184900" y="977900"/>
                <a:ext cx="831850" cy="9842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Ink 25"/>
              <p14:cNvContentPartPr/>
              <p14:nvPr/>
            </p14:nvContentPartPr>
            <p14:xfrm>
              <a:off x="6851650" y="939800"/>
              <a:ext cx="209550" cy="1009650"/>
            </p14:xfrm>
          </p:contentPart>
        </mc:Choice>
        <mc:Fallback xmlns="">
          <p:pic>
            <p:nvPicPr>
              <p:cNvPr id="26" name="Ink 25"/>
            </p:nvPicPr>
            <p:blipFill>
              <a:blip r:embed="rId46"/>
            </p:blipFill>
            <p:spPr>
              <a:xfrm>
                <a:off x="6851650" y="939800"/>
                <a:ext cx="209550" cy="10096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Ink 26"/>
              <p14:cNvContentPartPr/>
              <p14:nvPr/>
            </p14:nvContentPartPr>
            <p14:xfrm>
              <a:off x="7035800" y="806450"/>
              <a:ext cx="381000" cy="933450"/>
            </p14:xfrm>
          </p:contentPart>
        </mc:Choice>
        <mc:Fallback xmlns="">
          <p:pic>
            <p:nvPicPr>
              <p:cNvPr id="27" name="Ink 26"/>
            </p:nvPicPr>
            <p:blipFill>
              <a:blip r:embed="rId48"/>
            </p:blipFill>
            <p:spPr>
              <a:xfrm>
                <a:off x="7035800" y="806450"/>
                <a:ext cx="381000" cy="93345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Ink 27"/>
              <p14:cNvContentPartPr/>
              <p14:nvPr/>
            </p14:nvContentPartPr>
            <p14:xfrm>
              <a:off x="6921500" y="1371600"/>
              <a:ext cx="476250" cy="44450"/>
            </p14:xfrm>
          </p:contentPart>
        </mc:Choice>
        <mc:Fallback xmlns="">
          <p:pic>
            <p:nvPicPr>
              <p:cNvPr id="28" name="Ink 27"/>
            </p:nvPicPr>
            <p:blipFill>
              <a:blip r:embed="rId50"/>
            </p:blipFill>
            <p:spPr>
              <a:xfrm>
                <a:off x="6921500" y="1371600"/>
                <a:ext cx="476250" cy="444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Ink 28"/>
              <p14:cNvContentPartPr/>
              <p14:nvPr/>
            </p14:nvContentPartPr>
            <p14:xfrm>
              <a:off x="5467350" y="1936750"/>
              <a:ext cx="2476500" cy="368300"/>
            </p14:xfrm>
          </p:contentPart>
        </mc:Choice>
        <mc:Fallback xmlns="">
          <p:pic>
            <p:nvPicPr>
              <p:cNvPr id="29" name="Ink 28"/>
            </p:nvPicPr>
            <p:blipFill>
              <a:blip r:embed="rId52"/>
            </p:blipFill>
            <p:spPr>
              <a:xfrm>
                <a:off x="5467350" y="1936750"/>
                <a:ext cx="2476500" cy="368300"/>
              </a:xfrm>
              <a:prstGeom prst="rect"/>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3700" y="-317"/>
            <a:ext cx="8229600" cy="1143000"/>
          </a:xfrm>
        </p:spPr>
        <p:txBody>
          <a:bodyPr/>
          <a:p>
            <a:r>
              <a:rPr lang="en-US"/>
              <a:t>Iaas Issues</a:t>
            </a:r>
            <a:endParaRPr lang="en-US"/>
          </a:p>
        </p:txBody>
      </p:sp>
      <p:sp>
        <p:nvSpPr>
          <p:cNvPr id="3" name="Content Placeholder 2"/>
          <p:cNvSpPr>
            <a:spLocks noGrp="1"/>
          </p:cNvSpPr>
          <p:nvPr>
            <p:ph idx="1"/>
          </p:nvPr>
        </p:nvSpPr>
        <p:spPr>
          <a:xfrm>
            <a:off x="330200" y="914400"/>
            <a:ext cx="8356600" cy="5058410"/>
          </a:xfrm>
        </p:spPr>
        <p:txBody>
          <a:bodyPr>
            <a:noAutofit/>
          </a:bodyPr>
          <a:p>
            <a:pPr marL="0" indent="0">
              <a:buNone/>
            </a:pPr>
            <a:r>
              <a:rPr lang="en-US" sz="1700" b="1"/>
              <a:t>1. Changing the provider is very much complicated</a:t>
            </a:r>
            <a:endParaRPr lang="en-US" sz="1700" b="1"/>
          </a:p>
          <a:p>
            <a:pPr marL="0" indent="0">
              <a:buNone/>
            </a:pPr>
            <a:r>
              <a:rPr lang="en-US" sz="1700" b="1"/>
              <a:t>2. Possible privacy issues due to the provider's server locations</a:t>
            </a:r>
            <a:endParaRPr lang="en-US" sz="1700" b="1"/>
          </a:p>
          <a:p>
            <a:pPr marL="0" indent="0">
              <a:buNone/>
            </a:pPr>
            <a:r>
              <a:rPr lang="en-US" sz="1700" b="1"/>
              <a:t>3. Security</a:t>
            </a:r>
            <a:endParaRPr lang="en-US" sz="1700" b="1"/>
          </a:p>
          <a:p>
            <a:r>
              <a:rPr lang="en-US" sz="1700"/>
              <a:t>The enterprise does not have any control over cloud security in an IaaS environment. </a:t>
            </a:r>
            <a:endParaRPr lang="en-US" sz="1700"/>
          </a:p>
          <a:p>
            <a:pPr marL="0" indent="0">
              <a:buNone/>
            </a:pPr>
            <a:r>
              <a:rPr lang="en-US" sz="1700"/>
              <a:t>They need to review the Cloud Service provider’s service level agreement (SLA) to help them understand its security obligations and thereby identifying gaps in their security coverage</a:t>
            </a:r>
            <a:endParaRPr lang="en-US" sz="1700"/>
          </a:p>
          <a:p>
            <a:pPr marL="0" indent="0">
              <a:buNone/>
            </a:pPr>
            <a:r>
              <a:rPr lang="en-US" sz="1700" b="1"/>
              <a:t>4.  Lack of flexibility</a:t>
            </a:r>
            <a:endParaRPr lang="en-US" sz="1700" b="1"/>
          </a:p>
          <a:p>
            <a:r>
              <a:rPr lang="en-US" sz="1700"/>
              <a:t>Service providers maintain the software, but they do not upgrade the software for some of the businesses</a:t>
            </a:r>
            <a:endParaRPr lang="en-US" sz="1700"/>
          </a:p>
          <a:p>
            <a:pPr marL="0" indent="0">
              <a:buNone/>
            </a:pPr>
            <a:r>
              <a:rPr lang="en-US" sz="1700" b="1"/>
              <a:t>5. Technical problems</a:t>
            </a:r>
            <a:endParaRPr lang="en-US" sz="1700" b="1"/>
          </a:p>
          <a:p>
            <a:r>
              <a:rPr lang="en-US" sz="1700"/>
              <a:t>Organizations faces some downtime with IaaS, and it will restrict their access to applications and data</a:t>
            </a:r>
            <a:endParaRPr lang="en-US" sz="1700"/>
          </a:p>
          <a:p>
            <a:pPr marL="0" indent="0">
              <a:buNone/>
            </a:pPr>
            <a:r>
              <a:rPr lang="en-US" sz="1700" b="1"/>
              <a:t>6. Over Dependency</a:t>
            </a:r>
            <a:endParaRPr lang="en-US" sz="1700" b="1"/>
          </a:p>
          <a:p>
            <a:r>
              <a:rPr lang="en-US" sz="1700"/>
              <a:t>Having IaaS in your organization means have a full dependency on the provider or third party for your data</a:t>
            </a:r>
            <a:endParaRPr lang="en-US" sz="1700"/>
          </a:p>
          <a:p>
            <a:pPr marL="0" indent="0">
              <a:buNone/>
            </a:pPr>
            <a:r>
              <a:rPr lang="en-US" sz="1700" b="1"/>
              <a:t>7.     Upgrade &amp; Maintenance</a:t>
            </a:r>
            <a:endParaRPr lang="en-US" sz="1700" b="1"/>
          </a:p>
          <a:p>
            <a:r>
              <a:rPr lang="en-US" sz="1700"/>
              <a:t>The organization is solely responsible for any upgrades of software and maintenance of tools or data system.</a:t>
            </a:r>
            <a:endParaRPr lang="en-US" sz="17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685800" y="2742883"/>
            <a:ext cx="8229600" cy="1143000"/>
          </a:xfrm>
          <a:prstGeom prst="rect">
            <a:avLst/>
          </a:prstGeom>
          <a:solidFill>
            <a:schemeClr val="tx2">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Platform-as-a-Service PaaS</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PaaS</a:t>
            </a:r>
            <a:endParaRPr lang="en-US"/>
          </a:p>
        </p:txBody>
      </p:sp>
      <p:sp>
        <p:nvSpPr>
          <p:cNvPr id="3" name="Content Placeholder 2"/>
          <p:cNvSpPr>
            <a:spLocks noGrp="1"/>
          </p:cNvSpPr>
          <p:nvPr>
            <p:ph idx="1"/>
          </p:nvPr>
        </p:nvSpPr>
        <p:spPr>
          <a:xfrm>
            <a:off x="457200" y="1177925"/>
            <a:ext cx="8229600" cy="4948555"/>
          </a:xfrm>
        </p:spPr>
        <p:txBody>
          <a:bodyPr>
            <a:noAutofit/>
          </a:bodyPr>
          <a:p>
            <a:endParaRPr lang="en-US" sz="1500"/>
          </a:p>
          <a:p>
            <a:r>
              <a:rPr lang="en-US" sz="1900" b="1"/>
              <a:t>PaaS provides the runtime environment for applications, development and deployment tools, etc. Platform as a service (PaaS) is a cloud computing model in which a third-party provider delivers hardware and software tools -- usually those needed for application development -- to users over the internet</a:t>
            </a:r>
            <a:endParaRPr lang="en-US" sz="1900" b="1"/>
          </a:p>
          <a:p>
            <a:endParaRPr lang="en-US" sz="1900"/>
          </a:p>
          <a:p>
            <a:r>
              <a:rPr lang="en-US" sz="1900"/>
              <a:t>PaaS has a feature of point-and-click tools that enables non-developers to create web applications. </a:t>
            </a:r>
            <a:endParaRPr lang="en-US" sz="1900"/>
          </a:p>
          <a:p>
            <a:pPr marL="0" indent="0">
              <a:buNone/>
            </a:pPr>
            <a:r>
              <a:rPr lang="en-US" sz="1900" b="1">
                <a:solidFill>
                  <a:srgbClr val="0070C0"/>
                </a:solidFill>
              </a:rPr>
              <a:t>EXAMPLES - </a:t>
            </a:r>
            <a:endParaRPr lang="en-US" sz="1900" b="1">
              <a:solidFill>
                <a:srgbClr val="0070C0"/>
              </a:solidFill>
            </a:endParaRPr>
          </a:p>
          <a:p>
            <a:r>
              <a:rPr lang="en-US" sz="1900" b="1">
                <a:solidFill>
                  <a:srgbClr val="0070C0"/>
                </a:solidFill>
              </a:rPr>
              <a:t>Google's App Engine, Force.com  Microsoft Azure, AWS, Aneka, salesforce.com, IBM Google, Ali Baba are examples of PaaS offering vendors.  AWS Elastic Beanstalk, Heroku, Apache Stratos.</a:t>
            </a:r>
            <a:endParaRPr lang="en-US" sz="1900" b="1">
              <a:solidFill>
                <a:srgbClr val="0070C0"/>
              </a:solidFill>
            </a:endParaRPr>
          </a:p>
          <a:p>
            <a:endParaRPr lang="en-US" sz="1900"/>
          </a:p>
          <a:p>
            <a:r>
              <a:rPr lang="en-US" sz="1900"/>
              <a:t>Developer may log on to these websites and use the built-in API to create web-based applications.</a:t>
            </a:r>
            <a:endParaRPr lang="en-US" sz="19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4295" y="95885"/>
            <a:ext cx="8845550" cy="63150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4295" y="75565"/>
            <a:ext cx="8930005" cy="65976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1445" y="151130"/>
            <a:ext cx="8881745" cy="647192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317"/>
            <a:ext cx="8229600" cy="1143000"/>
          </a:xfrm>
        </p:spPr>
        <p:txBody>
          <a:bodyPr/>
          <a:p>
            <a:r>
              <a:rPr lang="en-US"/>
              <a:t>PaaS - Benefits</a:t>
            </a:r>
            <a:endParaRPr lang="en-US"/>
          </a:p>
        </p:txBody>
      </p:sp>
      <p:sp>
        <p:nvSpPr>
          <p:cNvPr id="3" name="Content Placeholder 2"/>
          <p:cNvSpPr>
            <a:spLocks noGrp="1"/>
          </p:cNvSpPr>
          <p:nvPr>
            <p:ph idx="1"/>
          </p:nvPr>
        </p:nvSpPr>
        <p:spPr>
          <a:xfrm>
            <a:off x="457200" y="982345"/>
            <a:ext cx="8229600" cy="5858510"/>
          </a:xfrm>
        </p:spPr>
        <p:txBody>
          <a:bodyPr>
            <a:noAutofit/>
          </a:bodyPr>
          <a:p>
            <a:pPr marL="0" indent="0">
              <a:buNone/>
            </a:pPr>
            <a:r>
              <a:rPr lang="en-US" sz="1700" b="1"/>
              <a:t>AutomatedUpdates:</a:t>
            </a:r>
            <a:endParaRPr lang="en-US" sz="1700" b="1"/>
          </a:p>
          <a:p>
            <a:r>
              <a:rPr lang="en-US" sz="1700"/>
              <a:t>software updates are automatically done and you get access to all the latest versions, updates etc. </a:t>
            </a:r>
            <a:endParaRPr lang="en-US" sz="1700"/>
          </a:p>
          <a:p>
            <a:r>
              <a:rPr lang="en-US" sz="1700"/>
              <a:t>There is no risk of missing out on an update. This can save you plenty of resources and time. Security patches take care of any bugs and other securityissues.</a:t>
            </a:r>
            <a:endParaRPr lang="en-US" sz="1700"/>
          </a:p>
          <a:p>
            <a:pPr marL="0" indent="0">
              <a:buNone/>
            </a:pPr>
            <a:r>
              <a:rPr lang="en-US" sz="1700" b="1"/>
              <a:t>LowInvestments:</a:t>
            </a:r>
            <a:endParaRPr lang="en-US" sz="1700" b="1"/>
          </a:p>
          <a:p>
            <a:r>
              <a:rPr lang="en-US" sz="1700"/>
              <a:t>You can use the software without having to make any investment in infrastructure that otherwise they procure in an in-house environment.</a:t>
            </a:r>
            <a:endParaRPr lang="en-US" sz="1700"/>
          </a:p>
          <a:p>
            <a:pPr marL="0" indent="0">
              <a:buNone/>
            </a:pPr>
            <a:r>
              <a:rPr lang="en-US" sz="1700" b="1"/>
              <a:t>ReducedCosts:</a:t>
            </a:r>
            <a:endParaRPr lang="en-US" sz="1700" b="1"/>
          </a:p>
          <a:p>
            <a:r>
              <a:rPr lang="en-US" sz="1700"/>
              <a:t>Since the payment model is pay-as-you-use, there is considerable savings for you without having to install the necessary software like databases, server etc to run theapplications.</a:t>
            </a:r>
            <a:endParaRPr lang="en-US" sz="1700"/>
          </a:p>
          <a:p>
            <a:pPr marL="0" indent="0">
              <a:buNone/>
            </a:pPr>
            <a:r>
              <a:rPr lang="en-US" sz="1700" b="1"/>
              <a:t>Collaboration:</a:t>
            </a:r>
            <a:endParaRPr lang="en-US" sz="1700" b="1"/>
          </a:p>
          <a:p>
            <a:r>
              <a:rPr lang="en-US" sz="1700"/>
              <a:t>Since it is an internet-based platform, it enables the employees to login and work on the applications from anywhere, make their updates without physically being present in the business premises.</a:t>
            </a:r>
            <a:endParaRPr lang="en-US" sz="1700"/>
          </a:p>
          <a:p>
            <a:pPr marL="0" indent="0">
              <a:buNone/>
            </a:pPr>
            <a:r>
              <a:rPr lang="en-US" sz="1700" b="1"/>
              <a:t>Focus:</a:t>
            </a:r>
            <a:endParaRPr lang="en-US" sz="1700" b="1"/>
          </a:p>
          <a:p>
            <a:r>
              <a:rPr lang="en-US" sz="1700"/>
              <a:t>Your IT team can focus better on core applications rather than being diverted on maintenance of the system.</a:t>
            </a:r>
            <a:endParaRPr lang="en-US" sz="17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89915" y="-76517"/>
            <a:ext cx="8229600" cy="1143000"/>
          </a:xfrm>
        </p:spPr>
        <p:txBody>
          <a:bodyPr/>
          <a:p>
            <a:r>
              <a:rPr lang="en-US"/>
              <a:t>PaaS disadvantages</a:t>
            </a:r>
            <a:endParaRPr lang="en-US"/>
          </a:p>
        </p:txBody>
      </p:sp>
      <p:sp>
        <p:nvSpPr>
          <p:cNvPr id="4" name="Content Placeholder 3"/>
          <p:cNvSpPr/>
          <p:nvPr>
            <p:ph idx="1"/>
          </p:nvPr>
        </p:nvSpPr>
        <p:spPr>
          <a:xfrm>
            <a:off x="206375" y="914400"/>
            <a:ext cx="8822690" cy="5821045"/>
          </a:xfrm>
        </p:spPr>
        <p:txBody>
          <a:bodyPr>
            <a:noAutofit/>
          </a:bodyPr>
          <a:p>
            <a:pPr marL="0" indent="0">
              <a:buNone/>
            </a:pPr>
            <a:r>
              <a:rPr lang="en-US" sz="1700" b="1"/>
              <a:t>Vendor lock-in:</a:t>
            </a:r>
            <a:endParaRPr lang="en-US" sz="1700" b="1"/>
          </a:p>
          <a:p>
            <a:r>
              <a:rPr lang="en-US" sz="1700"/>
              <a:t>This is one possibility you must check thoroughly before signing up with a  provider. If you get locked in a specific language, program, or interface that could affect you with some unnecessary system that you do not require.</a:t>
            </a:r>
            <a:endParaRPr lang="en-US" sz="1700"/>
          </a:p>
          <a:p>
            <a:pPr marL="0" indent="0">
              <a:buNone/>
            </a:pPr>
            <a:r>
              <a:rPr lang="en-US" sz="1700" b="1"/>
              <a:t>Dependency on Vendor</a:t>
            </a:r>
            <a:endParaRPr lang="en-US" sz="1700" b="1"/>
          </a:p>
          <a:p>
            <a:r>
              <a:rPr lang="en-US" sz="1700"/>
              <a:t>On the one hand, it’s a great advantage that a certain part of work is done by the provider without you having to make an effort.</a:t>
            </a:r>
            <a:endParaRPr lang="en-US" sz="1700"/>
          </a:p>
          <a:p>
            <a:r>
              <a:rPr lang="en-US" sz="1700"/>
              <a:t> On the other hand, your business will still be governed by the provider’s functional capabilities, speed and reliability. </a:t>
            </a:r>
            <a:endParaRPr lang="en-US" sz="1700"/>
          </a:p>
          <a:p>
            <a:r>
              <a:rPr lang="en-US" sz="1700"/>
              <a:t>That’s why it’s very important to be confident in your business partner and be prepared for some unforeseen circumstances that may happen to even the most reliable provider.</a:t>
            </a:r>
            <a:endParaRPr lang="en-US" sz="1700"/>
          </a:p>
          <a:p>
            <a:r>
              <a:rPr lang="en-US" sz="1700"/>
              <a:t> At the very least, you should perform your own data backup, for your peace of mind.</a:t>
            </a:r>
            <a:endParaRPr lang="en-US" sz="1700"/>
          </a:p>
          <a:p>
            <a:pPr marL="0" indent="0">
              <a:buNone/>
            </a:pPr>
            <a:r>
              <a:rPr lang="en-US" sz="1700" b="1"/>
              <a:t>Compatibility of Existing Infrastructure</a:t>
            </a:r>
            <a:endParaRPr lang="en-US" sz="1700" b="1"/>
          </a:p>
          <a:p>
            <a:r>
              <a:rPr lang="en-US" sz="1700"/>
              <a:t>A new platform is a new environment where legacy solutions are supposed to continue to work. Undoubtedly, some difficulties and contradictions may arise when two systems come into contact. Thus, it’s crucial to understand possible compatibility problems beforehand and to prepare to solve them.</a:t>
            </a:r>
            <a:endParaRPr lang="en-US" sz="1700"/>
          </a:p>
          <a:p>
            <a:pPr marL="0" indent="0">
              <a:buNone/>
            </a:pPr>
            <a:r>
              <a:rPr lang="en-US" sz="1700" b="1"/>
              <a:t>Security Risks</a:t>
            </a:r>
            <a:endParaRPr lang="en-US" sz="1700" b="1"/>
          </a:p>
          <a:p>
            <a:r>
              <a:rPr lang="en-US" sz="1700"/>
              <a:t>As a rule, PaaS software is available in a public environment where multiple end users have access to the same basic resources. </a:t>
            </a:r>
            <a:endParaRPr lang="en-US" sz="17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685800" y="2742883"/>
            <a:ext cx="8229600" cy="1143000"/>
          </a:xfrm>
          <a:prstGeom prst="rect">
            <a:avLst/>
          </a:prstGeom>
          <a:solidFill>
            <a:schemeClr val="tx2">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Software-as-a-Service SaaS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normAutofit fontScale="80000"/>
          </a:bodyPr>
          <a:p>
            <a:pPr algn="just"/>
            <a:endParaRPr lang="en-US" dirty="0" smtClean="0">
              <a:solidFill>
                <a:schemeClr val="tx1"/>
              </a:solidFill>
            </a:endParaRPr>
          </a:p>
          <a:p>
            <a:pPr marL="0" indent="0" algn="just">
              <a:buFont typeface="Arial" panose="020B0604020202020204" pitchFamily="34" charset="0"/>
              <a:buNone/>
            </a:pPr>
            <a:r>
              <a:rPr lang="en-US" sz="3000" b="1" dirty="0" smtClean="0">
                <a:sym typeface="+mn-ea"/>
              </a:rPr>
              <a:t>D) Rapid elasticity</a:t>
            </a:r>
            <a:r>
              <a:rPr lang="en-US" sz="3000" dirty="0" smtClean="0">
                <a:sym typeface="+mn-ea"/>
              </a:rPr>
              <a:t>: </a:t>
            </a:r>
            <a:endParaRPr lang="en-US" sz="3000" dirty="0" smtClean="0">
              <a:solidFill>
                <a:schemeClr val="tx1"/>
              </a:solidFill>
            </a:endParaRPr>
          </a:p>
          <a:p>
            <a:pPr marL="571500" indent="-571500" algn="just">
              <a:buFont typeface="+mj-lt"/>
              <a:buAutoNum type="romanLcPeriod"/>
            </a:pPr>
            <a:r>
              <a:rPr lang="en-US" sz="2500" dirty="0" smtClean="0">
                <a:sym typeface="+mn-ea"/>
              </a:rPr>
              <a:t>Cloud services can be </a:t>
            </a:r>
            <a:r>
              <a:rPr lang="en-US" sz="2500" dirty="0" smtClean="0">
                <a:solidFill>
                  <a:srgbClr val="FF0000"/>
                </a:solidFill>
                <a:sym typeface="+mn-ea"/>
              </a:rPr>
              <a:t>rapidly and elastically provisioned</a:t>
            </a:r>
            <a:r>
              <a:rPr lang="en-US" sz="2500" dirty="0" smtClean="0">
                <a:sym typeface="+mn-ea"/>
              </a:rPr>
              <a:t>, in some cases automatically to quickly scale out and   rapidly released to quickly scale in. </a:t>
            </a:r>
            <a:endParaRPr lang="en-US" sz="2500" dirty="0" smtClean="0">
              <a:solidFill>
                <a:schemeClr val="tx1"/>
              </a:solidFill>
            </a:endParaRPr>
          </a:p>
          <a:p>
            <a:pPr marL="571500" indent="-571500" algn="just">
              <a:buFont typeface="+mj-lt"/>
              <a:buAutoNum type="romanLcPeriod"/>
            </a:pPr>
            <a:r>
              <a:rPr lang="en-US" sz="2500" b="1" dirty="0" smtClean="0">
                <a:sym typeface="+mn-ea"/>
              </a:rPr>
              <a:t>To the consumer, the </a:t>
            </a:r>
            <a:r>
              <a:rPr lang="en-US" sz="2500" b="1" dirty="0" smtClean="0">
                <a:solidFill>
                  <a:srgbClr val="FF0000"/>
                </a:solidFill>
                <a:sym typeface="+mn-ea"/>
              </a:rPr>
              <a:t>capabilities available for provisioning </a:t>
            </a:r>
            <a:r>
              <a:rPr lang="en-US" sz="2500" b="1" dirty="0" smtClean="0">
                <a:sym typeface="+mn-ea"/>
              </a:rPr>
              <a:t>often appear to be </a:t>
            </a:r>
            <a:r>
              <a:rPr lang="en-US" sz="2500" b="1" dirty="0" smtClean="0">
                <a:solidFill>
                  <a:srgbClr val="FF0000"/>
                </a:solidFill>
                <a:sym typeface="+mn-ea"/>
              </a:rPr>
              <a:t>unlimited </a:t>
            </a:r>
            <a:r>
              <a:rPr lang="en-US" sz="2500" b="1" dirty="0" smtClean="0">
                <a:sym typeface="+mn-ea"/>
              </a:rPr>
              <a:t>and can be </a:t>
            </a:r>
            <a:r>
              <a:rPr lang="en-US" sz="2500" b="1" dirty="0" smtClean="0">
                <a:solidFill>
                  <a:srgbClr val="00B050"/>
                </a:solidFill>
                <a:sym typeface="+mn-ea"/>
              </a:rPr>
              <a:t>purchased in any quantity at any time.</a:t>
            </a:r>
            <a:endParaRPr lang="en-US" sz="2500" b="1" dirty="0" smtClean="0">
              <a:solidFill>
                <a:srgbClr val="00B050"/>
              </a:solidFill>
              <a:sym typeface="+mn-ea"/>
            </a:endParaRPr>
          </a:p>
          <a:p>
            <a:pPr marL="571500" indent="-571500" algn="just">
              <a:buFont typeface="+mj-lt"/>
              <a:buAutoNum type="romanLcPeriod"/>
            </a:pPr>
            <a:r>
              <a:rPr lang="en-US" sz="2500">
                <a:sym typeface="+mn-ea"/>
              </a:rPr>
              <a:t>Rapid elasticity allows users to automatically request additional space in the cloud or other types of services. Because of the setup of cloud computing services, provisioning can be seamless for the client or user.</a:t>
            </a:r>
            <a:endParaRPr lang="en-US" sz="2500"/>
          </a:p>
          <a:p>
            <a:pPr marL="571500" indent="-571500" algn="just">
              <a:buFont typeface="+mj-lt"/>
              <a:buAutoNum type="romanLcPeriod"/>
            </a:pPr>
            <a:endParaRPr lang="en-US" sz="2220"/>
          </a:p>
        </p:txBody>
      </p:sp>
      <p:sp>
        <p:nvSpPr>
          <p:cNvPr id="4" name="Title 1"/>
          <p:cNvSpPr>
            <a:spLocks noGrp="1"/>
          </p:cNvSpPr>
          <p:nvPr/>
        </p:nvSpPr>
        <p:spPr>
          <a:xfrm>
            <a:off x="762000" y="381000"/>
            <a:ext cx="7772400" cy="1470025"/>
          </a:xfrm>
          <a:prstGeom prst="rect">
            <a:avLst/>
          </a:prstGeom>
          <a:solidFill>
            <a:schemeClr val="accent2">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Characteristics of Cloud</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95580" y="174625"/>
            <a:ext cx="8797925" cy="63779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03200" y="152400"/>
            <a:ext cx="8842375" cy="651383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96215" y="171450"/>
            <a:ext cx="8794750" cy="63722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normAutofit fontScale="60000"/>
          </a:bodyPr>
          <a:p>
            <a:r>
              <a:rPr lang="en-US"/>
              <a:t>Google App (online office) </a:t>
            </a:r>
            <a:endParaRPr lang="en-US"/>
          </a:p>
          <a:p>
            <a:r>
              <a:rPr lang="en-US"/>
              <a:t>Billing and Invoicing System</a:t>
            </a:r>
            <a:endParaRPr lang="en-US"/>
          </a:p>
          <a:p>
            <a:r>
              <a:rPr lang="en-US"/>
              <a:t>CRM application</a:t>
            </a:r>
            <a:endParaRPr lang="en-US"/>
          </a:p>
          <a:p>
            <a:r>
              <a:rPr lang="en-US"/>
              <a:t>Help Desk application</a:t>
            </a:r>
            <a:endParaRPr lang="en-US"/>
          </a:p>
          <a:p>
            <a:r>
              <a:rPr lang="en-US"/>
              <a:t>HR Solutions</a:t>
            </a:r>
            <a:endParaRPr lang="en-US"/>
          </a:p>
          <a:p>
            <a:r>
              <a:rPr lang="en-US"/>
              <a:t>Video Processing,</a:t>
            </a:r>
            <a:endParaRPr lang="en-US"/>
          </a:p>
          <a:p>
            <a:r>
              <a:rPr lang="en-US"/>
              <a:t> CRM by Salesforce.com.</a:t>
            </a:r>
            <a:endParaRPr lang="en-US"/>
          </a:p>
          <a:p>
            <a:r>
              <a:rPr lang="en-US"/>
              <a:t> LotusLive, </a:t>
            </a:r>
            <a:endParaRPr lang="en-US"/>
          </a:p>
          <a:p>
            <a:r>
              <a:rPr lang="en-US"/>
              <a:t>Social Networks, </a:t>
            </a:r>
            <a:endParaRPr lang="en-US"/>
          </a:p>
          <a:p>
            <a:r>
              <a:rPr lang="en-US"/>
              <a:t>Office Suits</a:t>
            </a:r>
            <a:endParaRPr lang="en-US"/>
          </a:p>
          <a:p>
            <a:r>
              <a:rPr lang="en-US"/>
              <a:t>Billing and Collaboration Service</a:t>
            </a:r>
            <a:endParaRPr lang="en-US"/>
          </a:p>
          <a:p>
            <a:r>
              <a:rPr lang="en-US"/>
              <a:t>Financial management packages</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SaaS</a:t>
            </a:r>
            <a:endParaRPr lang="en-US"/>
          </a:p>
        </p:txBody>
      </p:sp>
      <p:pic>
        <p:nvPicPr>
          <p:cNvPr id="4" name="Content Placeholder 3"/>
          <p:cNvPicPr>
            <a:picLocks noChangeAspect="1"/>
          </p:cNvPicPr>
          <p:nvPr>
            <p:ph idx="1"/>
          </p:nvPr>
        </p:nvPicPr>
        <p:blipFill>
          <a:blip r:embed="rId1"/>
          <a:srcRect l="17639" t="23050" r="22895" b="18645"/>
          <a:stretch>
            <a:fillRect/>
          </a:stretch>
        </p:blipFill>
        <p:spPr>
          <a:xfrm>
            <a:off x="335915" y="1219200"/>
            <a:ext cx="8350885" cy="5452745"/>
          </a:xfrm>
          <a:prstGeom prst="rect">
            <a:avLst/>
          </a:prstGeom>
          <a:ln>
            <a:solidFill>
              <a:schemeClr val="tx1"/>
            </a:solid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SaaS benefits contd..</a:t>
            </a:r>
            <a:endParaRPr lang="en-US"/>
          </a:p>
        </p:txBody>
      </p:sp>
      <p:sp>
        <p:nvSpPr>
          <p:cNvPr id="3" name="Content Placeholder 2"/>
          <p:cNvSpPr>
            <a:spLocks noGrp="1"/>
          </p:cNvSpPr>
          <p:nvPr>
            <p:ph idx="1"/>
          </p:nvPr>
        </p:nvSpPr>
        <p:spPr>
          <a:xfrm>
            <a:off x="457200" y="1252220"/>
            <a:ext cx="8229600" cy="5358765"/>
          </a:xfrm>
        </p:spPr>
        <p:txBody>
          <a:bodyPr>
            <a:noAutofit/>
          </a:bodyPr>
          <a:p>
            <a:pPr marL="0" indent="0">
              <a:buNone/>
            </a:pPr>
            <a:r>
              <a:rPr lang="en-US" sz="1600" b="1"/>
              <a:t>Reduced Expences :</a:t>
            </a:r>
            <a:r>
              <a:rPr lang="en-US" sz="1600"/>
              <a:t> SaaS removes the need for organizations to install and run applications on their own computers or in their own data centers. This eliminates the expense of hardware acquisition, provisioning and maintenance, as well as software licensing, installation and support. </a:t>
            </a:r>
            <a:endParaRPr lang="en-US" sz="1600"/>
          </a:p>
          <a:p>
            <a:r>
              <a:rPr lang="en-US" sz="1600"/>
              <a:t>The expense of buying and installing the entire software and IT infrastructure in-house is negated when the software is rented from a third-party service provider.</a:t>
            </a:r>
            <a:endParaRPr lang="en-US" sz="1600"/>
          </a:p>
          <a:p>
            <a:pPr marL="0" indent="0">
              <a:buNone/>
            </a:pPr>
            <a:r>
              <a:rPr lang="en-US" sz="1600" b="1"/>
              <a:t>Flexible payments</a:t>
            </a:r>
            <a:r>
              <a:rPr lang="en-US" sz="1600"/>
              <a:t>: Rather than purchasing software to install, or additional hardware to support it, customers subscribe to a SaaS offering. Generally, they pay for this service on a monthly basis using a pay-as-you-go model.</a:t>
            </a:r>
            <a:endParaRPr lang="en-US" sz="1600"/>
          </a:p>
          <a:p>
            <a:pPr marL="0" indent="0">
              <a:buNone/>
            </a:pPr>
            <a:r>
              <a:rPr lang="en-US" sz="1600" b="1"/>
              <a:t>Scalable usage</a:t>
            </a:r>
            <a:r>
              <a:rPr lang="en-US" sz="1600"/>
              <a:t>: Cloud services like SaaS offer high vertical scalability, which gives customers the option to access more, or fewer, services or features on-demand.</a:t>
            </a:r>
            <a:endParaRPr lang="en-US" sz="1600"/>
          </a:p>
          <a:p>
            <a:pPr marL="0" indent="0">
              <a:buNone/>
            </a:pPr>
            <a:r>
              <a:rPr lang="en-US" sz="1600" b="1"/>
              <a:t>Trouble Free Upgradation</a:t>
            </a:r>
            <a:endParaRPr lang="en-US" sz="1600" b="1"/>
          </a:p>
          <a:p>
            <a:r>
              <a:rPr lang="en-US" sz="1600"/>
              <a:t>It is a cumbersome task to upgrade your existing software and hardware to the newer versions.</a:t>
            </a:r>
            <a:endParaRPr lang="en-US" sz="1600"/>
          </a:p>
          <a:p>
            <a:r>
              <a:rPr lang="en-US" sz="1600"/>
              <a:t>In many cases, businesses do not have the budget or the IT manpower to upgrade software every subsequent year.</a:t>
            </a:r>
            <a:endParaRPr lang="en-US" sz="1600"/>
          </a:p>
          <a:p>
            <a:r>
              <a:rPr lang="en-US" sz="1600"/>
              <a:t> This in turn leaves the software vulnerable to external threats.</a:t>
            </a:r>
            <a:endParaRPr lang="en-US" sz="1600"/>
          </a:p>
          <a:p>
            <a:r>
              <a:rPr lang="en-US" sz="1600"/>
              <a:t> On the other hand, when you opt for a SaaS application, this is one burden less for you to bear and removes a significant workload from your in-house IT department. The extra human bandwidth can be used for other tasks such as integration with in-house applications.</a:t>
            </a:r>
            <a:endParaRPr lang="en-US" sz="1600"/>
          </a:p>
          <a:p>
            <a:endParaRPr lang="en-US" sz="1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SaaS benefits contd</a:t>
            </a:r>
            <a:endParaRPr lang="en-US"/>
          </a:p>
        </p:txBody>
      </p:sp>
      <p:sp>
        <p:nvSpPr>
          <p:cNvPr id="3" name="Content Placeholder 2"/>
          <p:cNvSpPr>
            <a:spLocks noGrp="1"/>
          </p:cNvSpPr>
          <p:nvPr>
            <p:ph idx="1"/>
          </p:nvPr>
        </p:nvSpPr>
        <p:spPr/>
        <p:txBody>
          <a:bodyPr>
            <a:normAutofit fontScale="50000"/>
          </a:bodyPr>
          <a:p>
            <a:pPr marL="0" indent="0">
              <a:buNone/>
            </a:pPr>
            <a:r>
              <a:rPr lang="en-US" b="1"/>
              <a:t>Modest Software Tools </a:t>
            </a:r>
            <a:endParaRPr lang="en-US" b="1"/>
          </a:p>
          <a:p>
            <a:r>
              <a:rPr lang="en-US"/>
              <a:t>The SaaS application deployment requires a little or no client side software installation which results in the following benefits: </a:t>
            </a:r>
            <a:endParaRPr lang="en-US"/>
          </a:p>
          <a:p>
            <a:r>
              <a:rPr lang="en-US"/>
              <a:t>No requirement for complex software packages at client side </a:t>
            </a:r>
            <a:endParaRPr lang="en-US"/>
          </a:p>
          <a:p>
            <a:endParaRPr lang="en-US"/>
          </a:p>
          <a:p>
            <a:pPr marL="0" indent="0">
              <a:buNone/>
            </a:pPr>
            <a:r>
              <a:rPr lang="en-US" b="1"/>
              <a:t>Efficient use of Software Licenses </a:t>
            </a:r>
            <a:endParaRPr lang="en-US" b="1"/>
          </a:p>
          <a:p>
            <a:r>
              <a:rPr lang="en-US"/>
              <a:t>The client can have single license for multiple computers running at different locations which reduces the licensing cost. Also, there is no requirement for license servers because the software runs in the provider's infrastructure.</a:t>
            </a:r>
            <a:endParaRPr lang="en-US"/>
          </a:p>
          <a:p>
            <a:pPr marL="0" indent="0">
              <a:buNone/>
            </a:pPr>
            <a:r>
              <a:rPr lang="en-US" b="1"/>
              <a:t>Centralized Management &amp; Data </a:t>
            </a:r>
            <a:endParaRPr lang="en-US" b="1"/>
          </a:p>
          <a:p>
            <a:r>
              <a:rPr lang="en-US"/>
              <a:t>The data stored by the cloud provider is centralized. However, the cloud providers may store data in a decentralized manner for sake of redundancy and reliability.</a:t>
            </a:r>
            <a:endParaRPr lang="en-US"/>
          </a:p>
          <a:p>
            <a:pPr marL="0" indent="0">
              <a:buNone/>
            </a:pPr>
            <a:r>
              <a:rPr lang="en-US" b="1"/>
              <a:t> Platform responsibilities managed by provider </a:t>
            </a:r>
            <a:endParaRPr lang="en-US" b="1"/>
          </a:p>
          <a:p>
            <a:r>
              <a:rPr lang="en-US"/>
              <a:t>All platform responsibilities such as backups, system maintenance, security, hardware refresh, power management, etc., are performed by the cloud provider. The consumer needs not to bother about them.</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76517"/>
            <a:ext cx="8229600" cy="1143000"/>
          </a:xfrm>
        </p:spPr>
        <p:txBody>
          <a:bodyPr/>
          <a:p>
            <a:r>
              <a:rPr lang="en-US"/>
              <a:t>SaaS disadvantages</a:t>
            </a:r>
            <a:endParaRPr lang="en-US"/>
          </a:p>
        </p:txBody>
      </p:sp>
      <p:sp>
        <p:nvSpPr>
          <p:cNvPr id="3" name="Content Placeholder 2"/>
          <p:cNvSpPr>
            <a:spLocks noGrp="1"/>
          </p:cNvSpPr>
          <p:nvPr>
            <p:ph idx="1"/>
          </p:nvPr>
        </p:nvSpPr>
        <p:spPr>
          <a:xfrm>
            <a:off x="457200" y="834390"/>
            <a:ext cx="8229600" cy="5292090"/>
          </a:xfrm>
        </p:spPr>
        <p:txBody>
          <a:bodyPr>
            <a:noAutofit/>
          </a:bodyPr>
          <a:p>
            <a:pPr marL="0" indent="0">
              <a:buNone/>
            </a:pPr>
            <a:r>
              <a:rPr lang="en-US" sz="1600" b="1"/>
              <a:t>Insufficient Data Security</a:t>
            </a:r>
            <a:endParaRPr lang="en-US" sz="1600" b="1"/>
          </a:p>
          <a:p>
            <a:pPr marL="0" indent="0">
              <a:buNone/>
            </a:pPr>
            <a:r>
              <a:rPr lang="en-US" sz="1600"/>
              <a:t>This is one of the top concerns for companies who are looking to opt for a SaaS-based application model. Issues such as identity and access management need to be addressed before trusting any third party service provide with your company's sensitive data. Particularly in the case of accessibility from a mobile device, strict measures need to be taken before any kind of sensitive data is divulged to the service provider.</a:t>
            </a:r>
            <a:endParaRPr lang="en-US" sz="1600"/>
          </a:p>
          <a:p>
            <a:pPr marL="0" indent="0">
              <a:buNone/>
            </a:pPr>
            <a:r>
              <a:rPr lang="en-US" sz="1600" b="1"/>
              <a:t>Connectivity requirement – </a:t>
            </a:r>
            <a:endParaRPr lang="en-US" sz="1600" b="1"/>
          </a:p>
          <a:p>
            <a:pPr marL="0" indent="0">
              <a:buNone/>
            </a:pPr>
            <a:r>
              <a:rPr lang="en-US" sz="1600"/>
              <a:t>since the SaaS model is based on web delivery, if your internet service fails, you will lose access to your software or data</a:t>
            </a:r>
            <a:endParaRPr lang="en-US" sz="1600"/>
          </a:p>
          <a:p>
            <a:pPr marL="0" indent="0">
              <a:buNone/>
            </a:pPr>
            <a:r>
              <a:rPr lang="en-US" sz="1600" b="1"/>
              <a:t>Performance –</a:t>
            </a:r>
            <a:endParaRPr lang="en-US" sz="1600" b="1"/>
          </a:p>
          <a:p>
            <a:pPr marL="0" indent="0">
              <a:buNone/>
            </a:pPr>
            <a:r>
              <a:rPr lang="en-US" sz="1600"/>
              <a:t> SaaS may run at somewhat slower speeds than on-premise client or server applications, so it's worth keeping performance in mind your software isn't hosted on a local machine.</a:t>
            </a:r>
            <a:endParaRPr lang="en-US" sz="1600"/>
          </a:p>
          <a:p>
            <a:pPr marL="0" indent="0">
              <a:buNone/>
            </a:pPr>
            <a:r>
              <a:rPr lang="en-US" sz="1600" b="1"/>
              <a:t>Difficulty with Regulations Compliance</a:t>
            </a:r>
            <a:endParaRPr lang="en-US" sz="1600" b="1"/>
          </a:p>
          <a:p>
            <a:pPr marL="0" indent="0">
              <a:buNone/>
            </a:pPr>
            <a:r>
              <a:rPr lang="en-US" sz="1600"/>
              <a:t>When your business critical data is stored in the service provider's data center, it is difficult to comply with the government's data protection regulations. Your company will need to learn which rules apply to your business, ask the right questions from your service provider, and address any kind of inconsistencies in the process.</a:t>
            </a:r>
            <a:endParaRPr lang="en-US" sz="1600"/>
          </a:p>
          <a:p>
            <a:pPr marL="0" indent="0">
              <a:buNone/>
            </a:pPr>
            <a:r>
              <a:rPr lang="en-US" sz="1600" b="1"/>
              <a:t>Troublesome Software Integration</a:t>
            </a:r>
            <a:endParaRPr lang="en-US" sz="1600" b="1"/>
          </a:p>
          <a:p>
            <a:pPr marL="0" indent="0">
              <a:buNone/>
            </a:pPr>
            <a:r>
              <a:rPr lang="en-US" sz="1600"/>
              <a:t>When working with an external SaaS service provider to host multiple apps, there might be an integration problem with the existing in-house software. The in-house APIs and data structures might not integrate properly with the external software. As a result, you should always perform compatibility checks with all SaaS applications for better results.</a:t>
            </a:r>
            <a:endParaRPr lang="en-US" sz="16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71195" y="381000"/>
            <a:ext cx="7800975" cy="62611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rcRect l="20204" t="9077" r="44535" b="9329"/>
          <a:stretch>
            <a:fillRect/>
          </a:stretch>
        </p:blipFill>
        <p:spPr>
          <a:xfrm>
            <a:off x="206375" y="76200"/>
            <a:ext cx="8719185" cy="6671310"/>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81000" y="1875155"/>
            <a:ext cx="8229600" cy="3107690"/>
          </a:xfrm>
        </p:spPr>
        <p:txBody>
          <a:bodyPr>
            <a:normAutofit fontScale="70000"/>
          </a:bodyPr>
          <a:p>
            <a:pPr marL="0" indent="0">
              <a:buNone/>
            </a:pPr>
            <a:endParaRPr lang="en-US"/>
          </a:p>
          <a:p>
            <a:r>
              <a:rPr lang="en-US"/>
              <a:t>Elasticity allows the cloud provider’s customers to achieve cost savings and this is often a core reason for adoption of cloud services</a:t>
            </a:r>
            <a:endParaRPr lang="en-US"/>
          </a:p>
          <a:p>
            <a:r>
              <a:rPr lang="en-US" i="1">
                <a:solidFill>
                  <a:srgbClr val="0070C0"/>
                </a:solidFill>
              </a:rPr>
              <a:t>Example - Say that 10 servers are required for a three month project. With cloud services the company can provision them within minutes, pay a small monthly operation + execution fee to run them rather than a large upfront capital investment cost, and decommission them at the end of the three months with no further charge.</a:t>
            </a:r>
            <a:endParaRPr lang="en-US" i="1">
              <a:solidFill>
                <a:srgbClr val="0070C0"/>
              </a:solidFill>
            </a:endParaRPr>
          </a:p>
        </p:txBody>
      </p:sp>
      <p:pic>
        <p:nvPicPr>
          <p:cNvPr id="4" name="Picture 3"/>
          <p:cNvPicPr>
            <a:picLocks noChangeAspect="1"/>
          </p:cNvPicPr>
          <p:nvPr/>
        </p:nvPicPr>
        <p:blipFill>
          <a:blip r:embed="rId1"/>
          <a:stretch>
            <a:fillRect/>
          </a:stretch>
        </p:blipFill>
        <p:spPr>
          <a:xfrm>
            <a:off x="762000" y="4419600"/>
            <a:ext cx="6740525" cy="2266950"/>
          </a:xfrm>
          <a:prstGeom prst="rect">
            <a:avLst/>
          </a:prstGeom>
        </p:spPr>
      </p:pic>
      <p:sp>
        <p:nvSpPr>
          <p:cNvPr id="6" name="Title 5"/>
          <p:cNvSpPr>
            <a:spLocks noGrp="1"/>
          </p:cNvSpPr>
          <p:nvPr>
            <p:ph type="ctrTitle"/>
          </p:nvPr>
        </p:nvSpPr>
        <p:spPr>
          <a:xfrm>
            <a:off x="762000" y="304800"/>
            <a:ext cx="7772400" cy="1470025"/>
          </a:xfrm>
          <a:solidFill>
            <a:schemeClr val="accent2">
              <a:lumMod val="60000"/>
              <a:lumOff val="40000"/>
            </a:schemeClr>
          </a:solidFill>
        </p:spPr>
        <p:txBody>
          <a:bodyPr/>
          <a:lstStyle/>
          <a:p>
            <a:r>
              <a:rPr lang="en-US" dirty="0" smtClean="0"/>
              <a:t>Characteristics of Cloud</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en-US"/>
              <a:t>1. Comparison between Cloud, Grid and Mobile Computing.</a:t>
            </a:r>
            <a:endParaRPr lang="en-US"/>
          </a:p>
          <a:p>
            <a:r>
              <a:rPr lang="en-US"/>
              <a:t>2. Comparison between deployment models - Private, Public, Hybrid and Community Cloud - pros, cons, example</a:t>
            </a:r>
            <a:endParaRPr lang="en-US"/>
          </a:p>
          <a:p>
            <a:r>
              <a:rPr lang="en-US"/>
              <a:t>3. Comparison between service models - IaaS, PaaS, SaaS - </a:t>
            </a:r>
            <a:r>
              <a:rPr lang="en-US">
                <a:sym typeface="+mn-ea"/>
              </a:rPr>
              <a:t>pros, cons, example</a:t>
            </a:r>
            <a:endParaRPr lang="en-US"/>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70865" y="2469515"/>
            <a:ext cx="8048625" cy="368300"/>
          </a:xfrm>
          <a:prstGeom prst="rect">
            <a:avLst/>
          </a:prstGeom>
          <a:noFill/>
        </p:spPr>
        <p:txBody>
          <a:bodyPr wrap="square" rtlCol="0">
            <a:spAutoFit/>
          </a:bodyPr>
          <a:p>
            <a:pPr algn="ctr"/>
            <a:r>
              <a:rPr lang="en-US" b="1"/>
              <a:t>Also do </a:t>
            </a:r>
            <a:r>
              <a:rPr lang="en-US" b="1"/>
              <a:t>comparison of their Advantages and Disadvantages</a:t>
            </a:r>
            <a:r>
              <a:rPr lang="en-US"/>
              <a:t> </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normAutofit fontScale="70000"/>
          </a:bodyPr>
          <a:p>
            <a:r>
              <a:rPr lang="en-US" b="1"/>
              <a:t>Recovery as a service (RaaS), sometimes referred to as disaster recovery as a service (DRaaS),</a:t>
            </a:r>
            <a:r>
              <a:rPr lang="en-US"/>
              <a:t> is a category of cloud computing used for protecting an application or data from a natural or human disaster or service disruption at one location by enabling a full recovery in the cloud. </a:t>
            </a:r>
            <a:endParaRPr lang="en-US"/>
          </a:p>
          <a:p>
            <a:r>
              <a:rPr lang="en-US"/>
              <a:t>RaaS differs from cloud-based backup services by protecting data and</a:t>
            </a:r>
            <a:r>
              <a:rPr lang="en-US" b="1"/>
              <a:t> providing standby computing capacity</a:t>
            </a:r>
            <a:r>
              <a:rPr lang="en-US"/>
              <a:t> on demand to facilitate more rapid application recovery. </a:t>
            </a:r>
            <a:endParaRPr lang="en-US"/>
          </a:p>
          <a:p>
            <a:r>
              <a:rPr lang="en-US" b="1"/>
              <a:t>RaaS capacity is delivered in a cloud-computing model so recovery resources are only paid for when they are used,</a:t>
            </a:r>
            <a:r>
              <a:rPr lang="en-US"/>
              <a:t> making it more efficient than a traditional disaster recovery warm site or hot site where the recovery resources must be running at all times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1"/>
            <a:ext cx="7772400" cy="1143000"/>
          </a:xfrm>
          <a:solidFill>
            <a:schemeClr val="accent2">
              <a:lumMod val="60000"/>
              <a:lumOff val="40000"/>
            </a:schemeClr>
          </a:solidFill>
        </p:spPr>
        <p:txBody>
          <a:bodyPr/>
          <a:lstStyle/>
          <a:p>
            <a:r>
              <a:rPr lang="en-US" dirty="0" smtClean="0"/>
              <a:t>					</a:t>
            </a:r>
            <a:r>
              <a:rPr lang="en-US" dirty="0" err="1" smtClean="0"/>
              <a:t>Contd</a:t>
            </a:r>
            <a:r>
              <a:rPr lang="en-US" dirty="0" smtClean="0"/>
              <a:t> …</a:t>
            </a:r>
            <a:endParaRPr lang="en-US" dirty="0"/>
          </a:p>
        </p:txBody>
      </p:sp>
      <p:sp>
        <p:nvSpPr>
          <p:cNvPr id="3" name="Subtitle 2"/>
          <p:cNvSpPr>
            <a:spLocks noGrp="1"/>
          </p:cNvSpPr>
          <p:nvPr>
            <p:ph type="subTitle" idx="1"/>
          </p:nvPr>
        </p:nvSpPr>
        <p:spPr>
          <a:xfrm>
            <a:off x="914400" y="1600200"/>
            <a:ext cx="7391400" cy="5257800"/>
          </a:xfrm>
        </p:spPr>
        <p:txBody>
          <a:bodyPr>
            <a:noAutofit/>
          </a:bodyPr>
          <a:lstStyle/>
          <a:p>
            <a:pPr algn="just">
              <a:buFont typeface="Arial" panose="020B0604020202020204" pitchFamily="34" charset="0"/>
            </a:pPr>
            <a:r>
              <a:rPr lang="en-US" sz="2000" b="1" dirty="0" smtClean="0">
                <a:solidFill>
                  <a:schemeClr val="tx1"/>
                </a:solidFill>
              </a:rPr>
              <a:t>E) Measured service</a:t>
            </a:r>
            <a:r>
              <a:rPr lang="en-US" sz="2000" dirty="0" smtClean="0">
                <a:solidFill>
                  <a:schemeClr val="tx1"/>
                </a:solidFill>
              </a:rPr>
              <a:t>: </a:t>
            </a:r>
            <a:endParaRPr lang="en-US" sz="2000" dirty="0" smtClean="0">
              <a:solidFill>
                <a:schemeClr val="tx1"/>
              </a:solidFill>
            </a:endParaRPr>
          </a:p>
          <a:p>
            <a:pPr marL="400050" indent="-400050" algn="just">
              <a:buFont typeface="+mj-lt"/>
              <a:buAutoNum type="romanLcPeriod"/>
            </a:pPr>
            <a:r>
              <a:rPr lang="en-US" sz="2000" dirty="0" smtClean="0">
                <a:solidFill>
                  <a:schemeClr val="tx1"/>
                </a:solidFill>
              </a:rPr>
              <a:t>Cloud computing resource usage can be </a:t>
            </a:r>
            <a:r>
              <a:rPr lang="en-US" sz="2000" dirty="0" smtClean="0">
                <a:solidFill>
                  <a:srgbClr val="00B050"/>
                </a:solidFill>
              </a:rPr>
              <a:t>measured, controlled, and reported</a:t>
            </a:r>
            <a:r>
              <a:rPr lang="en-US" sz="2000" dirty="0" smtClean="0">
                <a:solidFill>
                  <a:schemeClr val="tx1"/>
                </a:solidFill>
              </a:rPr>
              <a:t> </a:t>
            </a:r>
            <a:r>
              <a:rPr lang="en-US" sz="2000" b="1" dirty="0" smtClean="0">
                <a:solidFill>
                  <a:srgbClr val="FF0000"/>
                </a:solidFill>
              </a:rPr>
              <a:t>providing transparency </a:t>
            </a:r>
            <a:r>
              <a:rPr lang="en-US" sz="2000" dirty="0" smtClean="0">
                <a:solidFill>
                  <a:schemeClr val="tx1"/>
                </a:solidFill>
              </a:rPr>
              <a:t>for both the provider and consumer of the utilized service.</a:t>
            </a:r>
            <a:endParaRPr lang="en-US" sz="2000" dirty="0" smtClean="0">
              <a:solidFill>
                <a:schemeClr val="tx1"/>
              </a:solidFill>
            </a:endParaRPr>
          </a:p>
          <a:p>
            <a:pPr marL="400050" indent="-400050" algn="just">
              <a:buFont typeface="+mj-lt"/>
              <a:buAutoNum type="romanLcPeriod"/>
            </a:pPr>
            <a:r>
              <a:rPr lang="en-US" sz="2000" dirty="0" smtClean="0">
                <a:solidFill>
                  <a:schemeClr val="tx1"/>
                </a:solidFill>
              </a:rPr>
              <a:t> Cloud computing services use a </a:t>
            </a:r>
            <a:r>
              <a:rPr lang="en-US" sz="2000" b="1" dirty="0" smtClean="0">
                <a:solidFill>
                  <a:srgbClr val="FF0000"/>
                </a:solidFill>
              </a:rPr>
              <a:t>metering capability </a:t>
            </a:r>
            <a:r>
              <a:rPr lang="en-US" sz="2000" dirty="0" smtClean="0">
                <a:solidFill>
                  <a:schemeClr val="tx1"/>
                </a:solidFill>
              </a:rPr>
              <a:t>which enables to control and optimize resource use. This implies that just like air time, electricity or municipality water IT services are charged per usage metrics – pay per use</a:t>
            </a:r>
            <a:r>
              <a:rPr lang="en-US" sz="2000" b="1" dirty="0" smtClean="0">
                <a:solidFill>
                  <a:srgbClr val="00B050"/>
                </a:solidFill>
              </a:rPr>
              <a:t>. The more you utilize the higher the bill. </a:t>
            </a:r>
            <a:endParaRPr lang="en-US" sz="2000" b="1" dirty="0" smtClean="0">
              <a:solidFill>
                <a:srgbClr val="00B050"/>
              </a:solidFill>
            </a:endParaRPr>
          </a:p>
          <a:p>
            <a:pPr marL="400050" indent="-400050" algn="just">
              <a:buFont typeface="+mj-lt"/>
              <a:buAutoNum type="romanLcPeriod"/>
            </a:pPr>
            <a:endParaRPr lang="en-US" sz="2000" b="1" dirty="0" smtClean="0">
              <a:solidFill>
                <a:srgbClr val="00B050"/>
              </a:solidFill>
            </a:endParaRPr>
          </a:p>
          <a:p>
            <a:pPr marL="400050" indent="-400050" algn="just">
              <a:buFont typeface="+mj-lt"/>
              <a:buAutoNum type="romanLcPeriod"/>
            </a:pPr>
            <a:r>
              <a:rPr lang="en-US" sz="2000" b="1" dirty="0" smtClean="0">
                <a:solidFill>
                  <a:srgbClr val="00B050"/>
                </a:solidFill>
              </a:rPr>
              <a:t>Cloud services generally charge users per hour of resource usage, or based on the number of certain kinds of transactions that have occurred, amount of storage in use, and the amount of data transferred over a network. All usage is measured.</a:t>
            </a:r>
            <a:endParaRPr lang="en-US" sz="2000" b="1" dirty="0" smtClean="0">
              <a:solidFill>
                <a:srgbClr val="00B050"/>
              </a:solidFill>
            </a:endParaRPr>
          </a:p>
          <a:p>
            <a:pPr marL="400050" indent="-400050" algn="just"/>
            <a:endParaRPr lang="en-US" sz="1800" dirty="0" smtClean="0">
              <a:solidFill>
                <a:schemeClr val="tx1"/>
              </a:solidFill>
            </a:endParaRPr>
          </a:p>
          <a:p>
            <a:pPr algn="just">
              <a:buFont typeface="Arial" panose="020B0604020202020204" pitchFamily="34" charset="0"/>
              <a:buChar char="•"/>
            </a:pPr>
            <a:endParaRPr lang="en-US" sz="1800" b="1" dirty="0">
              <a:solidFill>
                <a:srgbClr val="0070C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a:solidFill>
            <a:schemeClr val="accent2">
              <a:lumMod val="60000"/>
              <a:lumOff val="40000"/>
            </a:schemeClr>
          </a:solidFill>
        </p:spPr>
        <p:txBody>
          <a:bodyPr/>
          <a:lstStyle/>
          <a:p>
            <a:r>
              <a:rPr lang="en-US" dirty="0" smtClean="0"/>
              <a:t>Need for Cloud</a:t>
            </a:r>
            <a:endParaRPr lang="en-US" dirty="0"/>
          </a:p>
        </p:txBody>
      </p:sp>
      <p:sp>
        <p:nvSpPr>
          <p:cNvPr id="3" name="Subtitle 2"/>
          <p:cNvSpPr>
            <a:spLocks noGrp="1"/>
          </p:cNvSpPr>
          <p:nvPr>
            <p:ph type="subTitle" idx="1"/>
          </p:nvPr>
        </p:nvSpPr>
        <p:spPr>
          <a:xfrm>
            <a:off x="914400" y="2057400"/>
            <a:ext cx="7391400" cy="4343400"/>
          </a:xfrm>
        </p:spPr>
        <p:txBody>
          <a:bodyPr>
            <a:normAutofit fontScale="92500" lnSpcReduction="20000"/>
          </a:bodyPr>
          <a:lstStyle/>
          <a:p>
            <a:pPr algn="just"/>
            <a:r>
              <a:rPr lang="en-US" i="1" dirty="0">
                <a:solidFill>
                  <a:schemeClr val="tx1"/>
                </a:solidFill>
              </a:rPr>
              <a:t>Why are so many businesses moving to the cloud</a:t>
            </a:r>
            <a:r>
              <a:rPr lang="en-US" i="1" dirty="0" smtClean="0">
                <a:solidFill>
                  <a:schemeClr val="tx1"/>
                </a:solidFill>
              </a:rPr>
              <a:t>?</a:t>
            </a:r>
            <a:endParaRPr lang="en-US" i="1" dirty="0" smtClean="0">
              <a:solidFill>
                <a:schemeClr val="tx1"/>
              </a:solidFill>
            </a:endParaRPr>
          </a:p>
          <a:p>
            <a:pPr algn="just"/>
            <a:r>
              <a:rPr lang="en-US" dirty="0">
                <a:solidFill>
                  <a:schemeClr val="tx1"/>
                </a:solidFill>
              </a:rPr>
              <a:t> </a:t>
            </a:r>
            <a:endParaRPr lang="en-US" dirty="0" smtClean="0">
              <a:solidFill>
                <a:schemeClr val="tx1"/>
              </a:solidFill>
            </a:endParaRPr>
          </a:p>
          <a:p>
            <a:pPr algn="just"/>
            <a:r>
              <a:rPr lang="en-US" sz="2600" dirty="0" smtClean="0">
                <a:solidFill>
                  <a:schemeClr val="tx1"/>
                </a:solidFill>
              </a:rPr>
              <a:t>It’s </a:t>
            </a:r>
            <a:r>
              <a:rPr lang="en-US" sz="2600" dirty="0">
                <a:solidFill>
                  <a:schemeClr val="tx1"/>
                </a:solidFill>
              </a:rPr>
              <a:t>because cloud computing increases </a:t>
            </a:r>
            <a:r>
              <a:rPr lang="en-US" sz="2600" dirty="0" smtClean="0">
                <a:solidFill>
                  <a:schemeClr val="tx1"/>
                </a:solidFill>
              </a:rPr>
              <a:t>efficiency and </a:t>
            </a:r>
            <a:r>
              <a:rPr lang="en-US" sz="2600" dirty="0">
                <a:solidFill>
                  <a:schemeClr val="tx1"/>
                </a:solidFill>
              </a:rPr>
              <a:t>offers many more benefits</a:t>
            </a:r>
            <a:r>
              <a:rPr lang="en-US" sz="2600" dirty="0" smtClean="0">
                <a:solidFill>
                  <a:schemeClr val="tx1"/>
                </a:solidFill>
              </a:rPr>
              <a:t>…</a:t>
            </a:r>
            <a:endParaRPr lang="en-US" sz="2600" dirty="0" smtClean="0">
              <a:solidFill>
                <a:schemeClr val="tx1"/>
              </a:solidFill>
            </a:endParaRPr>
          </a:p>
          <a:p>
            <a:pPr algn="just">
              <a:buFont typeface="Arial" panose="020B0604020202020204" pitchFamily="34" charset="0"/>
              <a:buChar char="•"/>
            </a:pPr>
            <a:r>
              <a:rPr lang="en-US" sz="2600" b="1" dirty="0" smtClean="0">
                <a:solidFill>
                  <a:schemeClr val="tx1"/>
                </a:solidFill>
              </a:rPr>
              <a:t>Flexibility</a:t>
            </a:r>
            <a:r>
              <a:rPr lang="en-US" sz="2600" dirty="0" smtClean="0">
                <a:solidFill>
                  <a:schemeClr val="tx1"/>
                </a:solidFill>
              </a:rPr>
              <a:t> : Cloud-based </a:t>
            </a:r>
            <a:r>
              <a:rPr lang="en-US" sz="2600" dirty="0">
                <a:solidFill>
                  <a:schemeClr val="tx1"/>
                </a:solidFill>
              </a:rPr>
              <a:t>services are ideal for businesses with growing or fluctuating bandwidth demands. If your needs increase it’s easy to scale up your cloud capacity, drawing on the service’s remote servers. Likewise, if you need to scale down again, the flexibility is baked into the service. This level of agility can give businesses using cloud computing a real advantage over </a:t>
            </a:r>
            <a:r>
              <a:rPr lang="en-US" sz="2600" dirty="0" smtClean="0">
                <a:solidFill>
                  <a:schemeClr val="tx1"/>
                </a:solidFill>
              </a:rPr>
              <a:t>competitors.</a:t>
            </a:r>
            <a:endParaRPr lang="en-US" sz="2600" dirty="0" smtClean="0">
              <a:solidFill>
                <a:schemeClr val="tx1"/>
              </a:solidFill>
            </a:endParaRPr>
          </a:p>
          <a:p>
            <a:pPr algn="l">
              <a:buFont typeface="Arial" panose="020B0604020202020204" pitchFamily="34" charset="0"/>
              <a:buChar char="•"/>
            </a:pPr>
            <a:endParaRPr lang="en-US" dirty="0"/>
          </a:p>
          <a:p>
            <a:pPr algn="just">
              <a:buFont typeface="Arial" panose="020B0604020202020204" pitchFamily="34" charset="0"/>
              <a:buChar char="•"/>
            </a:pPr>
            <a:endParaRPr lang="en-US"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30057</Words>
  <Application>WPS Presentation</Application>
  <PresentationFormat>On-screen Show (4:3)</PresentationFormat>
  <Paragraphs>491</Paragraphs>
  <Slides>72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72</vt:i4>
      </vt:variant>
    </vt:vector>
  </HeadingPairs>
  <TitlesOfParts>
    <vt:vector size="79" baseType="lpstr">
      <vt:lpstr>Arial</vt:lpstr>
      <vt:lpstr>SimSun</vt:lpstr>
      <vt:lpstr>Wingdings</vt:lpstr>
      <vt:lpstr>Calibri</vt:lpstr>
      <vt:lpstr>Microsoft YaHei</vt:lpstr>
      <vt:lpstr>Arial Unicode MS</vt:lpstr>
      <vt:lpstr>Office Theme</vt:lpstr>
      <vt:lpstr>Cloud Framework</vt:lpstr>
      <vt:lpstr>What is Data Center ?</vt:lpstr>
      <vt:lpstr>PowerPoint 演示文稿</vt:lpstr>
      <vt:lpstr>Characteristics of Cloud</vt:lpstr>
      <vt:lpstr>Characteristics of Cloud</vt:lpstr>
      <vt:lpstr>PowerPoint 演示文稿</vt:lpstr>
      <vt:lpstr>Characteristics of Cloud</vt:lpstr>
      <vt:lpstr>					Contd …</vt:lpstr>
      <vt:lpstr>Need for Cloud</vt:lpstr>
      <vt:lpstr>Need for Cloud</vt:lpstr>
      <vt:lpstr>Need for Cloud</vt:lpstr>
      <vt:lpstr>Need for Cloud</vt:lpstr>
      <vt:lpstr>Need for Cloud</vt:lpstr>
      <vt:lpstr>Need for Cloud</vt:lpstr>
      <vt:lpstr>NIST Architecture</vt:lpstr>
      <vt:lpstr>NIST - 1. Cloud Actors</vt:lpstr>
      <vt:lpstr>Who are the cloud providers ?</vt:lpstr>
      <vt:lpstr>Cloud Consumers</vt:lpstr>
      <vt:lpstr>Cloud Auditing</vt:lpstr>
      <vt:lpstr>NIST :The Combined Conceptual Reference Diagram</vt:lpstr>
      <vt:lpstr>PowerPoint 演示文稿</vt:lpstr>
      <vt:lpstr>Cloud deployment models</vt:lpstr>
      <vt:lpstr>Cloud deployment models</vt:lpstr>
      <vt:lpstr>Public Cloud </vt:lpstr>
      <vt:lpstr>PowerPoint 演示文稿</vt:lpstr>
      <vt:lpstr>Public cloud contd..</vt:lpstr>
      <vt:lpstr>Private Cloud - Advantages</vt:lpstr>
      <vt:lpstr>Private cloud contd..</vt:lpstr>
      <vt:lpstr>Private and Public cloud</vt:lpstr>
      <vt:lpstr>Private vs Public Cloud</vt:lpstr>
      <vt:lpstr>Private vs Public Cloud</vt:lpstr>
      <vt:lpstr>Hybrid Cloud</vt:lpstr>
      <vt:lpstr>Hybrid Cloud contd..</vt:lpstr>
      <vt:lpstr>Hybrid Cloud</vt:lpstr>
      <vt:lpstr>Hybrid Cloud</vt:lpstr>
      <vt:lpstr>Community cloud</vt:lpstr>
      <vt:lpstr>PowerPoint 演示文稿</vt:lpstr>
      <vt:lpstr>PowerPoint 演示文稿</vt:lpstr>
      <vt:lpstr>SERVICE MODELS</vt:lpstr>
      <vt:lpstr>Cloud Service Models</vt:lpstr>
      <vt:lpstr>PowerPoint 演示文稿</vt:lpstr>
      <vt:lpstr>PowerPoint 演示文稿</vt:lpstr>
      <vt:lpstr>PowerPoint 演示文稿</vt:lpstr>
      <vt:lpstr>Infrastructure-as-a-Service IaaS</vt:lpstr>
      <vt:lpstr>IaaS Examples</vt:lpstr>
      <vt:lpstr>PowerPoint 演示文稿</vt:lpstr>
      <vt:lpstr>PowerPoint 演示文稿</vt:lpstr>
      <vt:lpstr>IaaS Benefits</vt:lpstr>
      <vt:lpstr>IaaS Benefits </vt:lpstr>
      <vt:lpstr>IaaS Benefits </vt:lpstr>
      <vt:lpstr>Iaas Issues</vt:lpstr>
      <vt:lpstr>PowerPoint 演示文稿</vt:lpstr>
      <vt:lpstr>PaaS</vt:lpstr>
      <vt:lpstr>PowerPoint 演示文稿</vt:lpstr>
      <vt:lpstr>PowerPoint 演示文稿</vt:lpstr>
      <vt:lpstr>PowerPoint 演示文稿</vt:lpstr>
      <vt:lpstr>PaaS - Benefits</vt:lpstr>
      <vt:lpstr>PaaS disadvantages</vt:lpstr>
      <vt:lpstr>PowerPoint 演示文稿</vt:lpstr>
      <vt:lpstr>PowerPoint 演示文稿</vt:lpstr>
      <vt:lpstr>PowerPoint 演示文稿</vt:lpstr>
      <vt:lpstr>PowerPoint 演示文稿</vt:lpstr>
      <vt:lpstr>PowerPoint 演示文稿</vt:lpstr>
      <vt:lpstr>SaaS</vt:lpstr>
      <vt:lpstr>SaaS benefits contd..</vt:lpstr>
      <vt:lpstr>SaaS benefits contd</vt:lpstr>
      <vt:lpstr>SaaS disadvantages</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Characteristics of Cloud</dc:title>
  <dc:creator>Harish</dc:creator>
  <cp:lastModifiedBy>Krishna Chakravarty</cp:lastModifiedBy>
  <cp:revision>119</cp:revision>
  <dcterms:created xsi:type="dcterms:W3CDTF">2018-02-12T08:16:00Z</dcterms:created>
  <dcterms:modified xsi:type="dcterms:W3CDTF">2021-02-22T12:12:29Z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1033-11.2.0.9984</vt:lpwstr>
  </property>
</Properties>
</file>